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75" r:id="rId4"/>
    <p:sldId id="274" r:id="rId5"/>
    <p:sldId id="259" r:id="rId6"/>
    <p:sldId id="262" r:id="rId7"/>
    <p:sldId id="272" r:id="rId8"/>
    <p:sldId id="263" r:id="rId9"/>
    <p:sldId id="265" r:id="rId10"/>
    <p:sldId id="273" r:id="rId11"/>
    <p:sldId id="276" r:id="rId12"/>
    <p:sldId id="277" r:id="rId13"/>
    <p:sldId id="281" r:id="rId14"/>
    <p:sldId id="286" r:id="rId15"/>
    <p:sldId id="278" r:id="rId16"/>
    <p:sldId id="279" r:id="rId17"/>
    <p:sldId id="280" r:id="rId18"/>
    <p:sldId id="284" r:id="rId19"/>
    <p:sldId id="282" r:id="rId20"/>
    <p:sldId id="283" r:id="rId21"/>
    <p:sldId id="285" r:id="rId22"/>
    <p:sldId id="28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fiane Mjabri" initials="SM" lastIdx="1" clrIdx="0">
    <p:extLst>
      <p:ext uri="{19B8F6BF-5375-455C-9EA6-DF929625EA0E}">
        <p15:presenceInfo xmlns:p15="http://schemas.microsoft.com/office/powerpoint/2012/main" userId="Sofiane Mjabr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E40"/>
    <a:srgbClr val="98D7F6"/>
    <a:srgbClr val="04AC9C"/>
    <a:srgbClr val="FF5D5D"/>
    <a:srgbClr val="0C9486"/>
    <a:srgbClr val="97F7CC"/>
    <a:srgbClr val="1296DB"/>
    <a:srgbClr val="A86ED4"/>
    <a:srgbClr val="8D8D94"/>
    <a:srgbClr val="DB48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94660"/>
  </p:normalViewPr>
  <p:slideViewPr>
    <p:cSldViewPr snapToGrid="0">
      <p:cViewPr varScale="1">
        <p:scale>
          <a:sx n="84" d="100"/>
          <a:sy n="84" d="100"/>
        </p:scale>
        <p:origin x="56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5DA337-B9AF-4B78-BE30-FEF9E060D7A8}" type="datetimeFigureOut">
              <a:rPr lang="fr-FR" smtClean="0"/>
              <a:t>08/01/2019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B7EA2-B0FE-476D-AA28-BB923880D0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0424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Sofiane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B7EA2-B0FE-476D-AA28-BB923880D04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72457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Pierre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B7EA2-B0FE-476D-AA28-BB923880D048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2096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Paul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B7EA2-B0FE-476D-AA28-BB923880D04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9306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Paul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B7EA2-B0FE-476D-AA28-BB923880D048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97667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Paul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B7EA2-B0FE-476D-AA28-BB923880D048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01983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Paul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B7EA2-B0FE-476D-AA28-BB923880D048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59905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Pierre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B7EA2-B0FE-476D-AA28-BB923880D048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3904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Pierre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B7EA2-B0FE-476D-AA28-BB923880D048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57398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Sofiane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B7EA2-B0FE-476D-AA28-BB923880D048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2590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Paul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B7EA2-B0FE-476D-AA28-BB923880D048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09387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Paul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B7EA2-B0FE-476D-AA28-BB923880D048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7787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Sofiane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B7EA2-B0FE-476D-AA28-BB923880D04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52939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Paul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B7EA2-B0FE-476D-AA28-BB923880D048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79437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Paul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B7EA2-B0FE-476D-AA28-BB923880D048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25798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Paul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B7EA2-B0FE-476D-AA28-BB923880D048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2687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Sofiane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B7EA2-B0FE-476D-AA28-BB923880D048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4784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Sofiane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B7EA2-B0FE-476D-AA28-BB923880D04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2812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Pierre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B7EA2-B0FE-476D-AA28-BB923880D04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7565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Pierre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B7EA2-B0FE-476D-AA28-BB923880D048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859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Pierre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B7EA2-B0FE-476D-AA28-BB923880D04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4261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Pierre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B7EA2-B0FE-476D-AA28-BB923880D048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5177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Pierre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B7EA2-B0FE-476D-AA28-BB923880D048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70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26D5B-6237-44EE-8C0D-5FA27AA89331}" type="datetime1">
              <a:rPr lang="fr-FR" smtClean="0"/>
              <a:t>08/01/2019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ED9EF-0A02-430A-B5A7-AE9B27F459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4182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F60B7-87A7-4E5A-B5C9-F0E016C9DF7D}" type="datetime1">
              <a:rPr lang="fr-FR" smtClean="0"/>
              <a:t>08/01/2019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ED9EF-0A02-430A-B5A7-AE9B27F459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0241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F45B7-4233-4D88-BB68-3EB76B58E30A}" type="datetime1">
              <a:rPr lang="fr-FR" smtClean="0"/>
              <a:t>08/01/2019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ED9EF-0A02-430A-B5A7-AE9B27F459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54453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7DDB8-FC27-4AE6-8FAC-DA46B1C17FFA}" type="datetime1">
              <a:rPr lang="fr-FR" smtClean="0"/>
              <a:t>08/01/2019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ED9EF-0A02-430A-B5A7-AE9B27F45947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0017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A3E96-1663-4CA2-8292-D37914A827F5}" type="datetime1">
              <a:rPr lang="fr-FR" smtClean="0"/>
              <a:t>08/01/2019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ED9EF-0A02-430A-B5A7-AE9B27F459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74008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DA1F9-F716-4F03-AEEB-9BE96F85652E}" type="datetime1">
              <a:rPr lang="fr-FR" smtClean="0"/>
              <a:t>08/01/2019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ED9EF-0A02-430A-B5A7-AE9B27F459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06930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5F49B-EE2B-46A7-ABB5-5EF83E4D13A8}" type="datetime1">
              <a:rPr lang="fr-FR" smtClean="0"/>
              <a:t>08/01/2019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ED9EF-0A02-430A-B5A7-AE9B27F459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65590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BE155-A14B-4D8B-AC28-D3D16FA3E4B3}" type="datetime1">
              <a:rPr lang="fr-FR" smtClean="0"/>
              <a:t>08/01/2019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ED9EF-0A02-430A-B5A7-AE9B27F459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70835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7DD5C-3AE9-43DF-AA36-B38C482EB2DD}" type="datetime1">
              <a:rPr lang="fr-FR" smtClean="0"/>
              <a:t>08/01/2019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ED9EF-0A02-430A-B5A7-AE9B27F459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5655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C5860-3670-4DF0-9B39-E50DF319D276}" type="datetime1">
              <a:rPr lang="fr-FR" smtClean="0"/>
              <a:t>08/01/2019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ED9EF-0A02-430A-B5A7-AE9B27F459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5493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B892C-DBAF-4075-9939-C2E187BC0858}" type="datetime1">
              <a:rPr lang="fr-FR" smtClean="0"/>
              <a:t>08/01/2019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ED9EF-0A02-430A-B5A7-AE9B27F459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6516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1156B-E1C3-4BFA-B33D-3F5486010C6F}" type="datetime1">
              <a:rPr lang="fr-FR" smtClean="0"/>
              <a:t>08/01/2019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ED9EF-0A02-430A-B5A7-AE9B27F459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0763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CA16E-6992-4F9B-92E1-8CFA0CFD1EAE}" type="datetime1">
              <a:rPr lang="fr-FR" smtClean="0"/>
              <a:t>08/01/2019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ED9EF-0A02-430A-B5A7-AE9B27F459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4121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705A5-1BD9-4288-925C-89DEFC5EB3A5}" type="datetime1">
              <a:rPr lang="fr-FR" smtClean="0"/>
              <a:t>08/01/2019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ED9EF-0A02-430A-B5A7-AE9B27F459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6285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CCA6B-59F1-48E1-A630-25AE89406DA1}" type="datetime1">
              <a:rPr lang="fr-FR" smtClean="0"/>
              <a:t>08/01/2019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ED9EF-0A02-430A-B5A7-AE9B27F459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6054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4A965-D0F6-4728-9693-8352A95C3B4D}" type="datetime1">
              <a:rPr lang="fr-FR" smtClean="0"/>
              <a:t>08/01/2019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ED9EF-0A02-430A-B5A7-AE9B27F459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1916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3C4C0-2CB3-4F44-BAB7-BECD013F468E}" type="datetime1">
              <a:rPr lang="fr-FR" smtClean="0"/>
              <a:t>08/01/2019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ED9EF-0A02-430A-B5A7-AE9B27F459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3311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3B14AF7-91FA-44B9-8AEC-82E2B9871D88}" type="datetime1">
              <a:rPr lang="fr-FR" smtClean="0"/>
              <a:t>08/01/2019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B7ED9EF-0A02-430A-B5A7-AE9B27F459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88011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41509" y="576716"/>
            <a:ext cx="9440034" cy="1650025"/>
          </a:xfrm>
        </p:spPr>
        <p:txBody>
          <a:bodyPr/>
          <a:lstStyle/>
          <a:p>
            <a:r>
              <a:rPr lang="fr-FR" dirty="0" err="1" smtClean="0"/>
              <a:t>Tracker</a:t>
            </a:r>
            <a:r>
              <a:rPr lang="fr-FR" dirty="0" smtClean="0"/>
              <a:t> GPS - </a:t>
            </a:r>
            <a:r>
              <a:rPr lang="fr-FR" dirty="0" smtClean="0"/>
              <a:t>LoRa</a:t>
            </a:r>
            <a:endParaRPr lang="fr-FR" dirty="0"/>
          </a:p>
        </p:txBody>
      </p:sp>
      <p:grpSp>
        <p:nvGrpSpPr>
          <p:cNvPr id="5" name="Groupe 4"/>
          <p:cNvGrpSpPr/>
          <p:nvPr/>
        </p:nvGrpSpPr>
        <p:grpSpPr>
          <a:xfrm>
            <a:off x="365760" y="3499128"/>
            <a:ext cx="5084064" cy="2615785"/>
            <a:chOff x="265176" y="3502151"/>
            <a:chExt cx="5084064" cy="2615785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337" y="3502151"/>
              <a:ext cx="1409759" cy="1993062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176" y="4574498"/>
              <a:ext cx="5084064" cy="1543438"/>
            </a:xfrm>
            <a:prstGeom prst="rect">
              <a:avLst/>
            </a:prstGeom>
          </p:spPr>
        </p:pic>
      </p:grpSp>
      <p:sp>
        <p:nvSpPr>
          <p:cNvPr id="11" name="ZoneTexte 10"/>
          <p:cNvSpPr txBox="1"/>
          <p:nvPr/>
        </p:nvSpPr>
        <p:spPr>
          <a:xfrm>
            <a:off x="265176" y="159061"/>
            <a:ext cx="201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TL Système 2019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10009251" y="159061"/>
            <a:ext cx="2019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smtClean="0"/>
              <a:t>Baron Paul</a:t>
            </a:r>
          </a:p>
          <a:p>
            <a:pPr algn="r"/>
            <a:r>
              <a:rPr lang="fr-FR" dirty="0" err="1" smtClean="0"/>
              <a:t>Bélis</a:t>
            </a:r>
            <a:r>
              <a:rPr lang="fr-FR" dirty="0" smtClean="0"/>
              <a:t> Pierre</a:t>
            </a:r>
          </a:p>
          <a:p>
            <a:pPr algn="r"/>
            <a:r>
              <a:rPr lang="fr-FR" dirty="0" smtClean="0"/>
              <a:t>Mjabri Sofiane</a:t>
            </a:r>
            <a:endParaRPr lang="fr-FR" dirty="0"/>
          </a:p>
        </p:txBody>
      </p:sp>
      <p:grpSp>
        <p:nvGrpSpPr>
          <p:cNvPr id="3" name="Groupe 2"/>
          <p:cNvGrpSpPr/>
          <p:nvPr/>
        </p:nvGrpSpPr>
        <p:grpSpPr>
          <a:xfrm>
            <a:off x="6278880" y="3257903"/>
            <a:ext cx="5084064" cy="2857010"/>
            <a:chOff x="6068568" y="3185109"/>
            <a:chExt cx="5084064" cy="2857010"/>
          </a:xfrm>
        </p:grpSpPr>
        <p:pic>
          <p:nvPicPr>
            <p:cNvPr id="1026" name="Picture 2" descr="RÃ©sultat de recherche d'images pour &quot;chien png&quot;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279" y="3185109"/>
              <a:ext cx="1764665" cy="2627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8568" y="4498681"/>
              <a:ext cx="5084064" cy="1543438"/>
            </a:xfrm>
            <a:prstGeom prst="rect">
              <a:avLst/>
            </a:prstGeom>
          </p:spPr>
        </p:pic>
      </p:grpSp>
      <p:pic>
        <p:nvPicPr>
          <p:cNvPr id="14" name="Imag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376" y="2495400"/>
            <a:ext cx="2847794" cy="284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6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/>
          <p:cNvGrpSpPr/>
          <p:nvPr/>
        </p:nvGrpSpPr>
        <p:grpSpPr>
          <a:xfrm>
            <a:off x="6447292" y="2275064"/>
            <a:ext cx="5265839" cy="2138463"/>
            <a:chOff x="6075970" y="2611601"/>
            <a:chExt cx="5265839" cy="2138463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5970" y="2688335"/>
              <a:ext cx="1581119" cy="1581119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10132" y="2611601"/>
              <a:ext cx="5031677" cy="2138463"/>
            </a:xfrm>
            <a:prstGeom prst="rect">
              <a:avLst/>
            </a:prstGeom>
          </p:spPr>
        </p:pic>
      </p:grpSp>
      <p:grpSp>
        <p:nvGrpSpPr>
          <p:cNvPr id="11" name="Groupe 10"/>
          <p:cNvGrpSpPr/>
          <p:nvPr/>
        </p:nvGrpSpPr>
        <p:grpSpPr>
          <a:xfrm>
            <a:off x="265176" y="3502151"/>
            <a:ext cx="5084064" cy="2615785"/>
            <a:chOff x="265176" y="3502151"/>
            <a:chExt cx="5084064" cy="2615785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337" y="3502151"/>
              <a:ext cx="1409759" cy="1993062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176" y="4574498"/>
              <a:ext cx="5084064" cy="1543438"/>
            </a:xfrm>
            <a:prstGeom prst="rect">
              <a:avLst/>
            </a:prstGeom>
          </p:spPr>
        </p:pic>
      </p:grpSp>
      <p:pic>
        <p:nvPicPr>
          <p:cNvPr id="12" name="Imag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773" y="-289951"/>
            <a:ext cx="3706373" cy="252664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32" y="430754"/>
            <a:ext cx="1279253" cy="1085582"/>
          </a:xfrm>
          <a:prstGeom prst="rect">
            <a:avLst/>
          </a:prstGeom>
        </p:spPr>
      </p:pic>
      <p:sp>
        <p:nvSpPr>
          <p:cNvPr id="13" name="Flèche droite 12"/>
          <p:cNvSpPr/>
          <p:nvPr/>
        </p:nvSpPr>
        <p:spPr>
          <a:xfrm rot="13685930">
            <a:off x="6178166" y="1819168"/>
            <a:ext cx="866089" cy="402336"/>
          </a:xfrm>
          <a:prstGeom prst="rightArrow">
            <a:avLst/>
          </a:prstGeom>
          <a:solidFill>
            <a:srgbClr val="A86ED4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 droite 14"/>
          <p:cNvSpPr/>
          <p:nvPr/>
        </p:nvSpPr>
        <p:spPr>
          <a:xfrm rot="24480000">
            <a:off x="5757453" y="1984652"/>
            <a:ext cx="866089" cy="402336"/>
          </a:xfrm>
          <a:prstGeom prst="rightArrow">
            <a:avLst/>
          </a:prstGeom>
          <a:solidFill>
            <a:srgbClr val="1296DB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èche droite 16"/>
          <p:cNvSpPr/>
          <p:nvPr/>
        </p:nvSpPr>
        <p:spPr>
          <a:xfrm rot="31800000">
            <a:off x="3461434" y="3670688"/>
            <a:ext cx="3209940" cy="402336"/>
          </a:xfrm>
          <a:prstGeom prst="rightArrow">
            <a:avLst/>
          </a:prstGeom>
          <a:solidFill>
            <a:srgbClr val="97F7CC"/>
          </a:solidFill>
          <a:ln>
            <a:solidFill>
              <a:srgbClr val="04AC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èche droite 17"/>
          <p:cNvSpPr/>
          <p:nvPr/>
        </p:nvSpPr>
        <p:spPr>
          <a:xfrm rot="20981015">
            <a:off x="3227272" y="3254071"/>
            <a:ext cx="3209940" cy="402336"/>
          </a:xfrm>
          <a:prstGeom prst="rightArrow">
            <a:avLst/>
          </a:prstGeom>
          <a:solidFill>
            <a:srgbClr val="71AC17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Double flèche horizontale 18"/>
          <p:cNvSpPr/>
          <p:nvPr/>
        </p:nvSpPr>
        <p:spPr>
          <a:xfrm rot="12120000">
            <a:off x="6806357" y="1491385"/>
            <a:ext cx="2584800" cy="403200"/>
          </a:xfrm>
          <a:prstGeom prst="leftRightArrow">
            <a:avLst/>
          </a:prstGeom>
          <a:solidFill>
            <a:srgbClr val="DB483B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7464762" y="469548"/>
            <a:ext cx="4519824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Coordonnées GPS de l’utilisateur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Etat de la fonction « Recherche »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160523" y="1826991"/>
            <a:ext cx="2306810" cy="1200329"/>
          </a:xfrm>
          <a:prstGeom prst="rect">
            <a:avLst/>
          </a:prstGeom>
          <a:noFill/>
          <a:ln>
            <a:solidFill>
              <a:srgbClr val="1296DB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Coordonnées GPS de l’utilisateur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Etat de la fonction « Recherche »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2529885" y="1826992"/>
            <a:ext cx="3158800" cy="120032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Coordonnées GPS du chat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Distance utilisateur – chat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Niveau de batterie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Puissance reçue</a:t>
            </a:r>
            <a:endParaRPr lang="fr-FR" dirty="0"/>
          </a:p>
        </p:txBody>
      </p:sp>
      <p:sp>
        <p:nvSpPr>
          <p:cNvPr id="23" name="ZoneTexte 22"/>
          <p:cNvSpPr txBox="1"/>
          <p:nvPr/>
        </p:nvSpPr>
        <p:spPr>
          <a:xfrm>
            <a:off x="6447292" y="4620381"/>
            <a:ext cx="3815088" cy="646331"/>
          </a:xfrm>
          <a:prstGeom prst="rect">
            <a:avLst/>
          </a:prstGeom>
          <a:noFill/>
          <a:ln>
            <a:solidFill>
              <a:srgbClr val="71AC17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Coordonnées GPS du chat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Niveau de batterie</a:t>
            </a:r>
            <a:endParaRPr lang="fr-FR" dirty="0"/>
          </a:p>
        </p:txBody>
      </p:sp>
      <p:sp>
        <p:nvSpPr>
          <p:cNvPr id="24" name="ZoneTexte 23"/>
          <p:cNvSpPr txBox="1"/>
          <p:nvPr/>
        </p:nvSpPr>
        <p:spPr>
          <a:xfrm>
            <a:off x="6447292" y="5431955"/>
            <a:ext cx="3815088" cy="646331"/>
          </a:xfrm>
          <a:prstGeom prst="rect">
            <a:avLst/>
          </a:prstGeom>
          <a:noFill/>
          <a:ln>
            <a:solidFill>
              <a:srgbClr val="0C9486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Temps de veille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Etat de la fonction « Recherche »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ED9EF-0A02-430A-B5A7-AE9B27F45947}" type="slidenum">
              <a:rPr lang="fr-FR" smtClean="0"/>
              <a:t>10</a:t>
            </a:fld>
            <a:endParaRPr lang="fr-FR"/>
          </a:p>
        </p:txBody>
      </p:sp>
      <p:sp>
        <p:nvSpPr>
          <p:cNvPr id="25" name="Titre 1"/>
          <p:cNvSpPr>
            <a:spLocks noGrp="1"/>
          </p:cNvSpPr>
          <p:nvPr>
            <p:ph type="title"/>
          </p:nvPr>
        </p:nvSpPr>
        <p:spPr>
          <a:xfrm>
            <a:off x="-95249" y="78795"/>
            <a:ext cx="3905250" cy="1683002"/>
          </a:xfrm>
        </p:spPr>
        <p:txBody>
          <a:bodyPr>
            <a:normAutofit/>
          </a:bodyPr>
          <a:lstStyle/>
          <a:p>
            <a:r>
              <a:rPr lang="fr-FR" sz="4200" b="1" dirty="0"/>
              <a:t>3-Présentation </a:t>
            </a:r>
            <a:r>
              <a:rPr lang="fr-FR" sz="4200" b="1" dirty="0" smtClean="0"/>
              <a:t/>
            </a:r>
            <a:br>
              <a:rPr lang="fr-FR" sz="4200" b="1" dirty="0" smtClean="0"/>
            </a:br>
            <a:r>
              <a:rPr lang="fr-FR" sz="4200" b="1" dirty="0" smtClean="0"/>
              <a:t>générale</a:t>
            </a:r>
            <a:endParaRPr lang="fr-FR" sz="4200" b="1" dirty="0"/>
          </a:p>
        </p:txBody>
      </p:sp>
    </p:spTree>
    <p:extLst>
      <p:ext uri="{BB962C8B-B14F-4D97-AF65-F5344CB8AC3E}">
        <p14:creationId xmlns:p14="http://schemas.microsoft.com/office/powerpoint/2010/main" val="192496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922939" y="115824"/>
            <a:ext cx="10353762" cy="970450"/>
          </a:xfrm>
        </p:spPr>
        <p:txBody>
          <a:bodyPr>
            <a:normAutofit/>
          </a:bodyPr>
          <a:lstStyle/>
          <a:p>
            <a:r>
              <a:rPr lang="fr-FR" sz="4200" b="1" dirty="0" smtClean="0"/>
              <a:t>4 - Diminution de la consommation</a:t>
            </a:r>
            <a:endParaRPr lang="fr-FR" sz="4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ED9EF-0A02-430A-B5A7-AE9B27F45947}" type="slidenum">
              <a:rPr lang="fr-FR" smtClean="0"/>
              <a:t>11</a:t>
            </a:fld>
            <a:endParaRPr lang="fr-FR"/>
          </a:p>
        </p:txBody>
      </p:sp>
      <p:grpSp>
        <p:nvGrpSpPr>
          <p:cNvPr id="23" name="Groupe 22"/>
          <p:cNvGrpSpPr/>
          <p:nvPr/>
        </p:nvGrpSpPr>
        <p:grpSpPr>
          <a:xfrm>
            <a:off x="265176" y="3502151"/>
            <a:ext cx="5084064" cy="2615785"/>
            <a:chOff x="265176" y="3502151"/>
            <a:chExt cx="5084064" cy="2615785"/>
          </a:xfrm>
        </p:grpSpPr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337" y="3502151"/>
              <a:ext cx="1409759" cy="1993062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176" y="4574498"/>
              <a:ext cx="5084064" cy="1543438"/>
            </a:xfrm>
            <a:prstGeom prst="rect">
              <a:avLst/>
            </a:prstGeom>
          </p:spPr>
        </p:pic>
      </p:grpSp>
      <p:grpSp>
        <p:nvGrpSpPr>
          <p:cNvPr id="13" name="Groupe 12"/>
          <p:cNvGrpSpPr/>
          <p:nvPr/>
        </p:nvGrpSpPr>
        <p:grpSpPr>
          <a:xfrm>
            <a:off x="6447292" y="2275064"/>
            <a:ext cx="5265839" cy="2138463"/>
            <a:chOff x="6075970" y="2611601"/>
            <a:chExt cx="5265839" cy="2138463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5970" y="2688335"/>
              <a:ext cx="1581119" cy="1581119"/>
            </a:xfrm>
            <a:prstGeom prst="rect">
              <a:avLst/>
            </a:prstGeom>
          </p:spPr>
        </p:pic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10132" y="2611601"/>
              <a:ext cx="5031677" cy="2138463"/>
            </a:xfrm>
            <a:prstGeom prst="rect">
              <a:avLst/>
            </a:prstGeom>
          </p:spPr>
        </p:pic>
      </p:grpSp>
      <p:sp>
        <p:nvSpPr>
          <p:cNvPr id="19" name="ZoneTexte 18"/>
          <p:cNvSpPr txBox="1"/>
          <p:nvPr/>
        </p:nvSpPr>
        <p:spPr>
          <a:xfrm>
            <a:off x="768096" y="1606206"/>
            <a:ext cx="520293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 smtClean="0"/>
              <a:t>Facteurs influençant la consommation :</a:t>
            </a:r>
          </a:p>
          <a:p>
            <a:pPr marL="285750" indent="-285750">
              <a:buFontTx/>
              <a:buChar char="-"/>
            </a:pPr>
            <a:r>
              <a:rPr lang="fr-FR" dirty="0"/>
              <a:t>L</a:t>
            </a:r>
            <a:r>
              <a:rPr lang="fr-FR" dirty="0" smtClean="0"/>
              <a:t>ongueur des messages envoyés par la balise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Temps hors </a:t>
            </a:r>
            <a:r>
              <a:rPr lang="fr-FR" dirty="0" smtClean="0"/>
              <a:t>veille des composants</a:t>
            </a:r>
            <a:endParaRPr lang="fr-FR" dirty="0" smtClean="0"/>
          </a:p>
        </p:txBody>
      </p:sp>
      <p:sp>
        <p:nvSpPr>
          <p:cNvPr id="11" name="ZoneTexte 10"/>
          <p:cNvSpPr txBox="1"/>
          <p:nvPr/>
        </p:nvSpPr>
        <p:spPr>
          <a:xfrm>
            <a:off x="6288024" y="4573059"/>
            <a:ext cx="5202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Source d’énergie :</a:t>
            </a:r>
            <a:endParaRPr lang="fr-FR" sz="2000" b="1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Batterie</a:t>
            </a:r>
            <a:endParaRPr lang="fr-FR" dirty="0"/>
          </a:p>
          <a:p>
            <a:r>
              <a:rPr lang="fr-FR" dirty="0" smtClean="0"/>
              <a:t>	</a:t>
            </a:r>
            <a:r>
              <a:rPr lang="fr-FR" dirty="0" smtClean="0"/>
              <a:t>=&gt; Maximiser l’autonomie</a:t>
            </a:r>
          </a:p>
        </p:txBody>
      </p:sp>
    </p:spTree>
    <p:extLst>
      <p:ext uri="{BB962C8B-B14F-4D97-AF65-F5344CB8AC3E}">
        <p14:creationId xmlns:p14="http://schemas.microsoft.com/office/powerpoint/2010/main" val="23463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922939" y="115824"/>
            <a:ext cx="10353762" cy="970450"/>
          </a:xfrm>
        </p:spPr>
        <p:txBody>
          <a:bodyPr>
            <a:normAutofit/>
          </a:bodyPr>
          <a:lstStyle/>
          <a:p>
            <a:r>
              <a:rPr lang="fr-FR" sz="4200" b="1" dirty="0"/>
              <a:t>4 - Diminution </a:t>
            </a:r>
            <a:r>
              <a:rPr lang="fr-FR" sz="4200" b="1" dirty="0" smtClean="0"/>
              <a:t>de la consommation</a:t>
            </a:r>
            <a:endParaRPr lang="fr-FR" sz="4200" b="1" dirty="0"/>
          </a:p>
        </p:txBody>
      </p:sp>
      <p:sp>
        <p:nvSpPr>
          <p:cNvPr id="2" name="ZoneTexte 1"/>
          <p:cNvSpPr txBox="1"/>
          <p:nvPr/>
        </p:nvSpPr>
        <p:spPr>
          <a:xfrm>
            <a:off x="768096" y="1606206"/>
            <a:ext cx="520293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 smtClean="0"/>
              <a:t>Facteurs influençant la consommation :</a:t>
            </a:r>
          </a:p>
          <a:p>
            <a:pPr marL="285750" indent="-285750">
              <a:buFontTx/>
              <a:buChar char="-"/>
            </a:pPr>
            <a:r>
              <a:rPr lang="fr-FR" dirty="0"/>
              <a:t>L</a:t>
            </a:r>
            <a:r>
              <a:rPr lang="fr-FR" dirty="0" smtClean="0"/>
              <a:t>ongueur des messages envoyés par la balise</a:t>
            </a:r>
          </a:p>
          <a:p>
            <a:pPr marL="285750" indent="-285750">
              <a:buFontTx/>
              <a:buChar char="-"/>
            </a:pPr>
            <a:r>
              <a:rPr lang="fr-FR" dirty="0"/>
              <a:t>Temps hors veille des composants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ED9EF-0A02-430A-B5A7-AE9B27F45947}" type="slidenum">
              <a:rPr lang="fr-FR" smtClean="0"/>
              <a:t>12</a:t>
            </a:fld>
            <a:endParaRPr lang="fr-FR"/>
          </a:p>
        </p:txBody>
      </p:sp>
      <p:grpSp>
        <p:nvGrpSpPr>
          <p:cNvPr id="23" name="Groupe 22"/>
          <p:cNvGrpSpPr/>
          <p:nvPr/>
        </p:nvGrpSpPr>
        <p:grpSpPr>
          <a:xfrm>
            <a:off x="265176" y="3502151"/>
            <a:ext cx="5084064" cy="2615785"/>
            <a:chOff x="265176" y="3502151"/>
            <a:chExt cx="5084064" cy="2615785"/>
          </a:xfrm>
        </p:grpSpPr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337" y="3502151"/>
              <a:ext cx="1409759" cy="1993062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176" y="4574498"/>
              <a:ext cx="5084064" cy="1543438"/>
            </a:xfrm>
            <a:prstGeom prst="rect">
              <a:avLst/>
            </a:prstGeom>
          </p:spPr>
        </p:pic>
      </p:grpSp>
      <p:sp>
        <p:nvSpPr>
          <p:cNvPr id="11" name="ZoneTexte 10"/>
          <p:cNvSpPr txBox="1"/>
          <p:nvPr/>
        </p:nvSpPr>
        <p:spPr>
          <a:xfrm>
            <a:off x="6288024" y="4573059"/>
            <a:ext cx="520293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Longueur des messages :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Réduction de la taille des messages envoyés par la balise pour diminuer le temps </a:t>
            </a:r>
            <a:r>
              <a:rPr lang="fr-FR" dirty="0" smtClean="0"/>
              <a:t>d’envoi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</p:txBody>
      </p:sp>
      <p:grpSp>
        <p:nvGrpSpPr>
          <p:cNvPr id="9" name="Groupe 8"/>
          <p:cNvGrpSpPr/>
          <p:nvPr/>
        </p:nvGrpSpPr>
        <p:grpSpPr>
          <a:xfrm>
            <a:off x="6447292" y="2275064"/>
            <a:ext cx="5265839" cy="2138463"/>
            <a:chOff x="6075970" y="2611601"/>
            <a:chExt cx="5265839" cy="2138463"/>
          </a:xfrm>
        </p:grpSpPr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5970" y="2688335"/>
              <a:ext cx="1581119" cy="1581119"/>
            </a:xfrm>
            <a:prstGeom prst="rect">
              <a:avLst/>
            </a:prstGeom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10132" y="2611601"/>
              <a:ext cx="5031677" cy="21384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195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922939" y="115824"/>
            <a:ext cx="10353762" cy="970450"/>
          </a:xfrm>
        </p:spPr>
        <p:txBody>
          <a:bodyPr>
            <a:normAutofit/>
          </a:bodyPr>
          <a:lstStyle/>
          <a:p>
            <a:r>
              <a:rPr lang="fr-FR" sz="4200" b="1" dirty="0"/>
              <a:t>4 - Diminution </a:t>
            </a:r>
            <a:r>
              <a:rPr lang="fr-FR" sz="4200" b="1" dirty="0" smtClean="0"/>
              <a:t>de la consommation</a:t>
            </a:r>
            <a:endParaRPr lang="fr-FR" sz="4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ED9EF-0A02-430A-B5A7-AE9B27F45947}" type="slidenum">
              <a:rPr lang="fr-FR" smtClean="0"/>
              <a:t>13</a:t>
            </a:fld>
            <a:endParaRPr lang="fr-FR"/>
          </a:p>
        </p:txBody>
      </p:sp>
      <p:grpSp>
        <p:nvGrpSpPr>
          <p:cNvPr id="23" name="Groupe 22"/>
          <p:cNvGrpSpPr/>
          <p:nvPr/>
        </p:nvGrpSpPr>
        <p:grpSpPr>
          <a:xfrm>
            <a:off x="265176" y="3502151"/>
            <a:ext cx="5084064" cy="2615785"/>
            <a:chOff x="265176" y="3502151"/>
            <a:chExt cx="5084064" cy="2615785"/>
          </a:xfrm>
        </p:grpSpPr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337" y="3502151"/>
              <a:ext cx="1409759" cy="1993062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176" y="4574498"/>
              <a:ext cx="5084064" cy="1543438"/>
            </a:xfrm>
            <a:prstGeom prst="rect">
              <a:avLst/>
            </a:prstGeom>
          </p:spPr>
        </p:pic>
      </p:grpSp>
      <p:sp>
        <p:nvSpPr>
          <p:cNvPr id="11" name="ZoneTexte 10"/>
          <p:cNvSpPr txBox="1"/>
          <p:nvPr/>
        </p:nvSpPr>
        <p:spPr>
          <a:xfrm>
            <a:off x="265176" y="1242428"/>
            <a:ext cx="535887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Temps de veille :</a:t>
            </a:r>
            <a:endParaRPr lang="fr-FR" sz="2000" b="1" dirty="0"/>
          </a:p>
          <a:p>
            <a:pPr marL="285750" indent="-285750">
              <a:buFontTx/>
              <a:buChar char="-"/>
            </a:pPr>
            <a:r>
              <a:rPr lang="fr-FR" dirty="0" smtClean="0"/>
              <a:t>Temps de veille fonction de la position du chat, de la vitesse du chat et de la fonction « Recherche </a:t>
            </a:r>
            <a:r>
              <a:rPr lang="fr-FR" dirty="0" smtClean="0"/>
              <a:t>»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sz="1600" dirty="0" smtClean="0"/>
              <a:t>Fonction « Recherche » : recevoir plus de données pour retrouver le chat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5958840" y="1525892"/>
            <a:ext cx="5202936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Facteurs influençant le temps de veille :</a:t>
            </a:r>
          </a:p>
          <a:p>
            <a:endParaRPr lang="fr-FR" sz="2000" b="1" dirty="0" smtClean="0"/>
          </a:p>
          <a:p>
            <a:pPr marL="285750" indent="-285750">
              <a:buFontTx/>
              <a:buChar char="-"/>
            </a:pPr>
            <a:r>
              <a:rPr lang="fr-FR" b="1" dirty="0" smtClean="0"/>
              <a:t>Position du chat : </a:t>
            </a:r>
            <a:endParaRPr lang="fr-FR" dirty="0"/>
          </a:p>
          <a:p>
            <a:pPr lvl="1"/>
            <a:r>
              <a:rPr lang="fr-FR" dirty="0" smtClean="0"/>
              <a:t>Distance chat-utilisateur </a:t>
            </a:r>
          </a:p>
          <a:p>
            <a:pPr lvl="1"/>
            <a:r>
              <a:rPr lang="fr-FR" dirty="0" smtClean="0"/>
              <a:t>Temps de veille</a:t>
            </a:r>
          </a:p>
          <a:p>
            <a:pPr lvl="1"/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b="1" dirty="0" smtClean="0"/>
              <a:t>Vitesse </a:t>
            </a:r>
            <a:r>
              <a:rPr lang="fr-FR" b="1" dirty="0"/>
              <a:t>du chat : </a:t>
            </a:r>
            <a:endParaRPr lang="fr-FR" dirty="0"/>
          </a:p>
          <a:p>
            <a:pPr lvl="1"/>
            <a:r>
              <a:rPr lang="fr-FR" dirty="0" smtClean="0"/>
              <a:t>Vitesse du chat </a:t>
            </a:r>
            <a:endParaRPr lang="fr-FR" dirty="0"/>
          </a:p>
          <a:p>
            <a:pPr lvl="1"/>
            <a:r>
              <a:rPr lang="fr-FR" dirty="0"/>
              <a:t>Temps de </a:t>
            </a:r>
            <a:r>
              <a:rPr lang="fr-FR" dirty="0" smtClean="0"/>
              <a:t>veille</a:t>
            </a:r>
          </a:p>
          <a:p>
            <a:pPr lvl="1"/>
            <a:endParaRPr lang="fr-FR" dirty="0"/>
          </a:p>
          <a:p>
            <a:pPr marL="285750" indent="-285750">
              <a:buFontTx/>
              <a:buChar char="-"/>
            </a:pPr>
            <a:r>
              <a:rPr lang="fr-FR" b="1" dirty="0" smtClean="0"/>
              <a:t>Niveau de la batterie </a:t>
            </a:r>
            <a:r>
              <a:rPr lang="fr-FR" b="1" dirty="0"/>
              <a:t>: </a:t>
            </a:r>
            <a:endParaRPr lang="fr-FR" dirty="0"/>
          </a:p>
          <a:p>
            <a:pPr lvl="1"/>
            <a:r>
              <a:rPr lang="fr-FR" dirty="0" smtClean="0"/>
              <a:t>Niveau de la batterie</a:t>
            </a:r>
            <a:endParaRPr lang="fr-FR" dirty="0"/>
          </a:p>
          <a:p>
            <a:pPr lvl="1"/>
            <a:r>
              <a:rPr lang="fr-FR" dirty="0"/>
              <a:t>Temps de veille</a:t>
            </a:r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r>
              <a:rPr lang="fr-FR" dirty="0" smtClean="0"/>
              <a:t>=&gt; De 5s à 18min</a:t>
            </a:r>
            <a:endParaRPr lang="fr-FR" dirty="0" smtClean="0"/>
          </a:p>
        </p:txBody>
      </p:sp>
      <p:sp>
        <p:nvSpPr>
          <p:cNvPr id="3" name="Flèche vers le haut 2"/>
          <p:cNvSpPr/>
          <p:nvPr/>
        </p:nvSpPr>
        <p:spPr>
          <a:xfrm rot="-2700000" flipV="1">
            <a:off x="8097132" y="2746529"/>
            <a:ext cx="214884" cy="261093"/>
          </a:xfrm>
          <a:prstGeom prst="upArrow">
            <a:avLst>
              <a:gd name="adj1" fmla="val 24490"/>
              <a:gd name="adj2" fmla="val 50000"/>
            </a:avLst>
          </a:prstGeom>
          <a:solidFill>
            <a:srgbClr val="FF5D5D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 vers le haut 12"/>
          <p:cNvSpPr/>
          <p:nvPr/>
        </p:nvSpPr>
        <p:spPr>
          <a:xfrm rot="-2700000" flipV="1">
            <a:off x="8097133" y="3859849"/>
            <a:ext cx="214884" cy="261093"/>
          </a:xfrm>
          <a:prstGeom prst="upArrow">
            <a:avLst>
              <a:gd name="adj1" fmla="val 24490"/>
              <a:gd name="adj2" fmla="val 50000"/>
            </a:avLst>
          </a:prstGeom>
          <a:solidFill>
            <a:srgbClr val="FF5D5D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 vers le haut 13"/>
          <p:cNvSpPr/>
          <p:nvPr/>
        </p:nvSpPr>
        <p:spPr>
          <a:xfrm rot="13500000" flipV="1">
            <a:off x="8080643" y="4960468"/>
            <a:ext cx="214884" cy="261093"/>
          </a:xfrm>
          <a:prstGeom prst="upArrow">
            <a:avLst>
              <a:gd name="adj1" fmla="val 24490"/>
              <a:gd name="adj2" fmla="val 50000"/>
            </a:avLst>
          </a:prstGeom>
          <a:solidFill>
            <a:srgbClr val="92D050"/>
          </a:solidFill>
          <a:ln>
            <a:solidFill>
              <a:srgbClr val="008E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 vers le haut 14"/>
          <p:cNvSpPr/>
          <p:nvPr/>
        </p:nvSpPr>
        <p:spPr>
          <a:xfrm rot="13500000" flipV="1">
            <a:off x="8953384" y="2473479"/>
            <a:ext cx="214884" cy="261093"/>
          </a:xfrm>
          <a:prstGeom prst="upArrow">
            <a:avLst>
              <a:gd name="adj1" fmla="val 24490"/>
              <a:gd name="adj2" fmla="val 50000"/>
            </a:avLst>
          </a:prstGeom>
          <a:solidFill>
            <a:srgbClr val="98D7F6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 vers le haut 15"/>
          <p:cNvSpPr/>
          <p:nvPr/>
        </p:nvSpPr>
        <p:spPr>
          <a:xfrm rot="13500000" flipV="1">
            <a:off x="8093341" y="3565915"/>
            <a:ext cx="214884" cy="261093"/>
          </a:xfrm>
          <a:prstGeom prst="upArrow">
            <a:avLst>
              <a:gd name="adj1" fmla="val 24490"/>
              <a:gd name="adj2" fmla="val 50000"/>
            </a:avLst>
          </a:prstGeom>
          <a:solidFill>
            <a:srgbClr val="98D7F6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èche vers le haut 16"/>
          <p:cNvSpPr/>
          <p:nvPr/>
        </p:nvSpPr>
        <p:spPr>
          <a:xfrm rot="-2700000" flipV="1">
            <a:off x="8563613" y="4688419"/>
            <a:ext cx="214884" cy="261093"/>
          </a:xfrm>
          <a:prstGeom prst="upArrow">
            <a:avLst>
              <a:gd name="adj1" fmla="val 24490"/>
              <a:gd name="adj2" fmla="val 50000"/>
            </a:avLst>
          </a:prstGeom>
          <a:solidFill>
            <a:srgbClr val="98D7F6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647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922939" y="115824"/>
            <a:ext cx="10353762" cy="970450"/>
          </a:xfrm>
        </p:spPr>
        <p:txBody>
          <a:bodyPr>
            <a:normAutofit/>
          </a:bodyPr>
          <a:lstStyle/>
          <a:p>
            <a:r>
              <a:rPr lang="fr-FR" sz="4200" b="1" dirty="0"/>
              <a:t>4 - Diminution </a:t>
            </a:r>
            <a:r>
              <a:rPr lang="fr-FR" sz="4200" b="1" dirty="0" smtClean="0"/>
              <a:t>de la consommation</a:t>
            </a:r>
            <a:endParaRPr lang="fr-FR" sz="42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ED9EF-0A02-430A-B5A7-AE9B27F45947}" type="slidenum">
              <a:rPr lang="fr-FR" smtClean="0"/>
              <a:t>14</a:t>
            </a:fld>
            <a:endParaRPr lang="fr-FR"/>
          </a:p>
        </p:txBody>
      </p:sp>
      <p:grpSp>
        <p:nvGrpSpPr>
          <p:cNvPr id="23" name="Groupe 22"/>
          <p:cNvGrpSpPr/>
          <p:nvPr/>
        </p:nvGrpSpPr>
        <p:grpSpPr>
          <a:xfrm>
            <a:off x="265176" y="3502151"/>
            <a:ext cx="5084064" cy="2615785"/>
            <a:chOff x="265176" y="3502151"/>
            <a:chExt cx="5084064" cy="2615785"/>
          </a:xfrm>
        </p:grpSpPr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337" y="3502151"/>
              <a:ext cx="1409759" cy="1993062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176" y="4574498"/>
              <a:ext cx="5084064" cy="1543438"/>
            </a:xfrm>
            <a:prstGeom prst="rect">
              <a:avLst/>
            </a:prstGeom>
          </p:spPr>
        </p:pic>
      </p:grpSp>
      <p:sp>
        <p:nvSpPr>
          <p:cNvPr id="11" name="ZoneTexte 10"/>
          <p:cNvSpPr txBox="1"/>
          <p:nvPr/>
        </p:nvSpPr>
        <p:spPr>
          <a:xfrm>
            <a:off x="265176" y="1242428"/>
            <a:ext cx="53588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Performance en autonomie :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Sans source d’alimentation ni régulation définitive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6352131" y="1919536"/>
            <a:ext cx="520293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Avant optimisation :</a:t>
            </a:r>
          </a:p>
          <a:p>
            <a:r>
              <a:rPr lang="fr-FR" sz="2000" dirty="0" smtClean="0"/>
              <a:t>	100 </a:t>
            </a:r>
            <a:r>
              <a:rPr lang="fr-FR" sz="2000" dirty="0" err="1" smtClean="0"/>
              <a:t>mWh</a:t>
            </a:r>
            <a:r>
              <a:rPr lang="fr-FR" sz="2000" dirty="0" smtClean="0"/>
              <a:t> / 5 min    =&gt;   6h</a:t>
            </a:r>
          </a:p>
          <a:p>
            <a:endParaRPr lang="fr-FR" sz="2000" dirty="0"/>
          </a:p>
          <a:p>
            <a:endParaRPr lang="fr-FR" dirty="0" smtClean="0"/>
          </a:p>
          <a:p>
            <a:r>
              <a:rPr lang="fr-FR" dirty="0" smtClean="0"/>
              <a:t>Avec optimisation et temps de veille minimum :</a:t>
            </a:r>
            <a:endParaRPr lang="fr-FR" dirty="0"/>
          </a:p>
          <a:p>
            <a:r>
              <a:rPr lang="fr-FR" dirty="0"/>
              <a:t>	</a:t>
            </a:r>
            <a:r>
              <a:rPr lang="fr-FR" dirty="0" smtClean="0"/>
              <a:t>25 </a:t>
            </a:r>
            <a:r>
              <a:rPr lang="fr-FR" dirty="0" err="1" smtClean="0"/>
              <a:t>mWh</a:t>
            </a:r>
            <a:r>
              <a:rPr lang="fr-FR" dirty="0" smtClean="0"/>
              <a:t> </a:t>
            </a:r>
            <a:r>
              <a:rPr lang="fr-FR" dirty="0"/>
              <a:t>/ 5 min    =&gt;   </a:t>
            </a:r>
            <a:r>
              <a:rPr lang="fr-FR" dirty="0" smtClean="0"/>
              <a:t>22h</a:t>
            </a:r>
          </a:p>
          <a:p>
            <a:endParaRPr lang="fr-FR" dirty="0" smtClean="0"/>
          </a:p>
          <a:p>
            <a:endParaRPr lang="fr-FR" dirty="0"/>
          </a:p>
          <a:p>
            <a:r>
              <a:rPr lang="fr-FR" dirty="0"/>
              <a:t>Avec optimisation et temps de veille </a:t>
            </a:r>
            <a:r>
              <a:rPr lang="fr-FR" dirty="0" smtClean="0"/>
              <a:t>maximum </a:t>
            </a:r>
            <a:r>
              <a:rPr lang="fr-FR" dirty="0"/>
              <a:t>:</a:t>
            </a:r>
          </a:p>
          <a:p>
            <a:r>
              <a:rPr lang="fr-FR" dirty="0"/>
              <a:t>	</a:t>
            </a:r>
            <a:r>
              <a:rPr lang="fr-FR" dirty="0" smtClean="0"/>
              <a:t>10 </a:t>
            </a:r>
            <a:r>
              <a:rPr lang="fr-FR" dirty="0" err="1" smtClean="0"/>
              <a:t>mWh</a:t>
            </a:r>
            <a:r>
              <a:rPr lang="fr-FR" dirty="0" smtClean="0"/>
              <a:t> </a:t>
            </a:r>
            <a:r>
              <a:rPr lang="fr-FR" dirty="0"/>
              <a:t>/ 5 min    =&gt;   </a:t>
            </a:r>
            <a:r>
              <a:rPr lang="fr-FR" dirty="0" smtClean="0"/>
              <a:t>58h</a:t>
            </a:r>
          </a:p>
          <a:p>
            <a:endParaRPr lang="fr-FR" dirty="0"/>
          </a:p>
        </p:txBody>
      </p:sp>
      <p:sp>
        <p:nvSpPr>
          <p:cNvPr id="2" name="Rectangle 1"/>
          <p:cNvSpPr/>
          <p:nvPr/>
        </p:nvSpPr>
        <p:spPr>
          <a:xfrm>
            <a:off x="5714706" y="5224845"/>
            <a:ext cx="68410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/>
              <a:t>=&gt; Utilisation d’un panneau solaire pour augmenter l’autonomie ?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fr-FR" sz="1600" dirty="0" smtClean="0"/>
              <a:t>Optimisations </a:t>
            </a:r>
            <a:r>
              <a:rPr lang="fr-FR" sz="1600" dirty="0"/>
              <a:t>encore possibles </a:t>
            </a:r>
            <a:r>
              <a:rPr lang="fr-FR" sz="1600" dirty="0" smtClean="0"/>
              <a:t>hors de l’IDE </a:t>
            </a:r>
            <a:r>
              <a:rPr lang="fr-FR" sz="1600" dirty="0" err="1" smtClean="0"/>
              <a:t>Arduino</a:t>
            </a:r>
            <a:endParaRPr lang="fr-FR" sz="1600" dirty="0"/>
          </a:p>
          <a:p>
            <a:r>
              <a:rPr lang="fr-FR" sz="1600" dirty="0" smtClean="0"/>
              <a:t>		(fréquence </a:t>
            </a:r>
            <a:r>
              <a:rPr lang="fr-FR" sz="1600" dirty="0"/>
              <a:t>du CPU</a:t>
            </a:r>
            <a:r>
              <a:rPr lang="fr-FR" sz="1600" dirty="0" smtClean="0"/>
              <a:t>, coprocesseur, </a:t>
            </a:r>
            <a:r>
              <a:rPr lang="fr-FR" sz="1600" dirty="0"/>
              <a:t>etc…)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36305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922939" y="115824"/>
            <a:ext cx="10353762" cy="970450"/>
          </a:xfrm>
        </p:spPr>
        <p:txBody>
          <a:bodyPr>
            <a:normAutofit/>
          </a:bodyPr>
          <a:lstStyle/>
          <a:p>
            <a:r>
              <a:rPr lang="fr-FR" sz="4200" b="1" dirty="0" smtClean="0"/>
              <a:t>5 - Augmentation de la portée</a:t>
            </a:r>
            <a:endParaRPr lang="fr-FR" sz="4200" b="1" dirty="0"/>
          </a:p>
        </p:txBody>
      </p:sp>
      <p:sp>
        <p:nvSpPr>
          <p:cNvPr id="2" name="ZoneTexte 1"/>
          <p:cNvSpPr txBox="1"/>
          <p:nvPr/>
        </p:nvSpPr>
        <p:spPr>
          <a:xfrm>
            <a:off x="768096" y="1587918"/>
            <a:ext cx="520293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 smtClean="0"/>
              <a:t>Facteurs influençant la portée :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Choix de l’antenne</a:t>
            </a:r>
          </a:p>
          <a:p>
            <a:pPr marL="285750" indent="-285750">
              <a:buFontTx/>
              <a:buChar char="-"/>
            </a:pPr>
            <a:r>
              <a:rPr lang="fr-FR" dirty="0" err="1" smtClean="0"/>
              <a:t>Spreading</a:t>
            </a:r>
            <a:r>
              <a:rPr lang="fr-FR" dirty="0" smtClean="0"/>
              <a:t> </a:t>
            </a:r>
            <a:r>
              <a:rPr lang="fr-FR" dirty="0" smtClean="0"/>
              <a:t>factor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Bande passante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ED9EF-0A02-430A-B5A7-AE9B27F45947}" type="slidenum">
              <a:rPr lang="fr-FR" smtClean="0"/>
              <a:t>15</a:t>
            </a:fld>
            <a:endParaRPr lang="fr-FR"/>
          </a:p>
        </p:txBody>
      </p:sp>
      <p:grpSp>
        <p:nvGrpSpPr>
          <p:cNvPr id="23" name="Groupe 22"/>
          <p:cNvGrpSpPr/>
          <p:nvPr/>
        </p:nvGrpSpPr>
        <p:grpSpPr>
          <a:xfrm>
            <a:off x="265176" y="3502151"/>
            <a:ext cx="5084064" cy="2615785"/>
            <a:chOff x="265176" y="3502151"/>
            <a:chExt cx="5084064" cy="2615785"/>
          </a:xfrm>
        </p:grpSpPr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337" y="3502151"/>
              <a:ext cx="1409759" cy="1993062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176" y="4574498"/>
              <a:ext cx="5084064" cy="1543438"/>
            </a:xfrm>
            <a:prstGeom prst="rect">
              <a:avLst/>
            </a:prstGeom>
          </p:spPr>
        </p:pic>
      </p:grpSp>
      <p:grpSp>
        <p:nvGrpSpPr>
          <p:cNvPr id="13" name="Groupe 12"/>
          <p:cNvGrpSpPr/>
          <p:nvPr/>
        </p:nvGrpSpPr>
        <p:grpSpPr>
          <a:xfrm>
            <a:off x="6447292" y="2275064"/>
            <a:ext cx="5265839" cy="2138463"/>
            <a:chOff x="6075970" y="2611601"/>
            <a:chExt cx="5265839" cy="2138463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5970" y="2688335"/>
              <a:ext cx="1581119" cy="1581119"/>
            </a:xfrm>
            <a:prstGeom prst="rect">
              <a:avLst/>
            </a:prstGeom>
          </p:spPr>
        </p:pic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10132" y="2611601"/>
              <a:ext cx="5031677" cy="21384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705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922939" y="115824"/>
            <a:ext cx="10353762" cy="970450"/>
          </a:xfrm>
        </p:spPr>
        <p:txBody>
          <a:bodyPr>
            <a:normAutofit/>
          </a:bodyPr>
          <a:lstStyle/>
          <a:p>
            <a:r>
              <a:rPr lang="fr-FR" sz="4200" b="1" dirty="0"/>
              <a:t>5 - Augmentation </a:t>
            </a:r>
            <a:r>
              <a:rPr lang="fr-FR" sz="4200" b="1" dirty="0" smtClean="0"/>
              <a:t>de la portée</a:t>
            </a:r>
            <a:endParaRPr lang="fr-FR" sz="4200" b="1" dirty="0"/>
          </a:p>
        </p:txBody>
      </p:sp>
      <p:sp>
        <p:nvSpPr>
          <p:cNvPr id="2" name="ZoneTexte 1"/>
          <p:cNvSpPr txBox="1"/>
          <p:nvPr/>
        </p:nvSpPr>
        <p:spPr>
          <a:xfrm>
            <a:off x="768096" y="1587918"/>
            <a:ext cx="520293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Choix de l’antenne :</a:t>
            </a:r>
          </a:p>
          <a:p>
            <a:pPr marL="285750" indent="-285750">
              <a:buFontTx/>
              <a:buChar char="-"/>
            </a:pPr>
            <a:r>
              <a:rPr lang="fr-FR" dirty="0"/>
              <a:t>Test de plusieurs antennes pour la balise et la station de </a:t>
            </a:r>
            <a:r>
              <a:rPr lang="fr-FR" dirty="0" smtClean="0"/>
              <a:t>base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Choix </a:t>
            </a:r>
            <a:r>
              <a:rPr lang="fr-FR" dirty="0"/>
              <a:t>des antennes offrant un gain </a:t>
            </a:r>
            <a:r>
              <a:rPr lang="fr-FR" dirty="0" smtClean="0"/>
              <a:t>maximal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ED9EF-0A02-430A-B5A7-AE9B27F45947}" type="slidenum">
              <a:rPr lang="fr-FR" smtClean="0"/>
              <a:t>16</a:t>
            </a:fld>
            <a:endParaRPr lang="fr-FR"/>
          </a:p>
        </p:txBody>
      </p:sp>
      <p:grpSp>
        <p:nvGrpSpPr>
          <p:cNvPr id="23" name="Groupe 22"/>
          <p:cNvGrpSpPr/>
          <p:nvPr/>
        </p:nvGrpSpPr>
        <p:grpSpPr>
          <a:xfrm>
            <a:off x="265176" y="3502151"/>
            <a:ext cx="5084064" cy="2615785"/>
            <a:chOff x="265176" y="3502151"/>
            <a:chExt cx="5084064" cy="2615785"/>
          </a:xfrm>
        </p:grpSpPr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337" y="3502151"/>
              <a:ext cx="1409759" cy="1993062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176" y="4574498"/>
              <a:ext cx="5084064" cy="1543438"/>
            </a:xfrm>
            <a:prstGeom prst="rect">
              <a:avLst/>
            </a:prstGeom>
          </p:spPr>
        </p:pic>
      </p:grpSp>
      <p:sp>
        <p:nvSpPr>
          <p:cNvPr id="11" name="ZoneTexte 10"/>
          <p:cNvSpPr txBox="1"/>
          <p:nvPr/>
        </p:nvSpPr>
        <p:spPr>
          <a:xfrm>
            <a:off x="7257780" y="1699670"/>
            <a:ext cx="475724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Communication :</a:t>
            </a:r>
          </a:p>
          <a:p>
            <a:pPr marL="285750" indent="-285750">
              <a:buFontTx/>
              <a:buChar char="-"/>
            </a:pPr>
            <a:r>
              <a:rPr lang="fr-FR" dirty="0"/>
              <a:t>Émission à puissance maximale (20dBm)</a:t>
            </a:r>
          </a:p>
          <a:p>
            <a:pPr marL="285750" indent="-285750">
              <a:buFontTx/>
              <a:buChar char="-"/>
            </a:pPr>
            <a:r>
              <a:rPr lang="fr-FR" dirty="0" err="1" smtClean="0"/>
              <a:t>S</a:t>
            </a:r>
            <a:r>
              <a:rPr lang="fr-FR" dirty="0" err="1" smtClean="0"/>
              <a:t>preading</a:t>
            </a:r>
            <a:r>
              <a:rPr lang="fr-FR" dirty="0" smtClean="0"/>
              <a:t> </a:t>
            </a:r>
            <a:r>
              <a:rPr lang="fr-FR" dirty="0" smtClean="0"/>
              <a:t>f</a:t>
            </a:r>
            <a:r>
              <a:rPr lang="fr-FR" dirty="0" smtClean="0"/>
              <a:t>actor </a:t>
            </a:r>
            <a:r>
              <a:rPr lang="fr-FR" dirty="0" smtClean="0"/>
              <a:t>de </a:t>
            </a:r>
            <a:r>
              <a:rPr lang="fr-FR" dirty="0" smtClean="0"/>
              <a:t>12 (max)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Bande passante de 125 kHz (min)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r>
              <a:rPr lang="fr-FR" dirty="0" smtClean="0"/>
              <a:t>	=&gt; Débit faible (300 bits/s)</a:t>
            </a:r>
          </a:p>
          <a:p>
            <a:r>
              <a:rPr lang="fr-FR" dirty="0" smtClean="0"/>
              <a:t>	=&gt; Portée max (10km en LOS théorique)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smtClean="0"/>
              <a:t>Ajout d’un checksum aux messages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969" y="2951545"/>
            <a:ext cx="6729564" cy="37173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89" r="26051"/>
          <a:stretch/>
        </p:blipFill>
        <p:spPr>
          <a:xfrm>
            <a:off x="7394101" y="4719484"/>
            <a:ext cx="2811784" cy="19494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384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922939" y="115824"/>
            <a:ext cx="10353762" cy="970450"/>
          </a:xfrm>
        </p:spPr>
        <p:txBody>
          <a:bodyPr>
            <a:normAutofit/>
          </a:bodyPr>
          <a:lstStyle/>
          <a:p>
            <a:r>
              <a:rPr lang="fr-FR" sz="4200" b="1" dirty="0" smtClean="0"/>
              <a:t>6 - Balise plus compacte</a:t>
            </a:r>
            <a:endParaRPr lang="fr-FR" sz="4200" b="1" dirty="0"/>
          </a:p>
        </p:txBody>
      </p:sp>
      <p:sp>
        <p:nvSpPr>
          <p:cNvPr id="2" name="ZoneTexte 1"/>
          <p:cNvSpPr txBox="1"/>
          <p:nvPr/>
        </p:nvSpPr>
        <p:spPr>
          <a:xfrm>
            <a:off x="768096" y="1587918"/>
            <a:ext cx="520293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 smtClean="0"/>
              <a:t>Facteurs influençant l’encombrement :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Antenne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Composants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ED9EF-0A02-430A-B5A7-AE9B27F45947}" type="slidenum">
              <a:rPr lang="fr-FR" smtClean="0"/>
              <a:t>17</a:t>
            </a:fld>
            <a:endParaRPr lang="fr-FR"/>
          </a:p>
        </p:txBody>
      </p:sp>
      <p:grpSp>
        <p:nvGrpSpPr>
          <p:cNvPr id="23" name="Groupe 22"/>
          <p:cNvGrpSpPr/>
          <p:nvPr/>
        </p:nvGrpSpPr>
        <p:grpSpPr>
          <a:xfrm>
            <a:off x="265176" y="3502151"/>
            <a:ext cx="5084064" cy="2615785"/>
            <a:chOff x="265176" y="3502151"/>
            <a:chExt cx="5084064" cy="2615785"/>
          </a:xfrm>
        </p:grpSpPr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337" y="3502151"/>
              <a:ext cx="1409759" cy="1993062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176" y="4574498"/>
              <a:ext cx="5084064" cy="1543438"/>
            </a:xfrm>
            <a:prstGeom prst="rect">
              <a:avLst/>
            </a:prstGeom>
          </p:spPr>
        </p:pic>
      </p:grpSp>
      <p:sp>
        <p:nvSpPr>
          <p:cNvPr id="11" name="ZoneTexte 10"/>
          <p:cNvSpPr txBox="1"/>
          <p:nvPr/>
        </p:nvSpPr>
        <p:spPr>
          <a:xfrm>
            <a:off x="6205728" y="2621190"/>
            <a:ext cx="520293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Choix de l’antenne :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La nouvelle antenne est plus petite.</a:t>
            </a:r>
          </a:p>
          <a:p>
            <a:endParaRPr lang="fr-FR" dirty="0" smtClean="0"/>
          </a:p>
          <a:p>
            <a:r>
              <a:rPr lang="fr-FR" sz="2000" b="1" dirty="0" smtClean="0"/>
              <a:t>Lopy4 :</a:t>
            </a:r>
            <a:endParaRPr lang="fr-FR" sz="2000" b="1" dirty="0"/>
          </a:p>
          <a:p>
            <a:pPr marL="285750" indent="-285750">
              <a:buFontTx/>
              <a:buChar char="-"/>
            </a:pPr>
            <a:r>
              <a:rPr lang="fr-FR" dirty="0" smtClean="0"/>
              <a:t>Lopy4 remplacé par un module LoRa et un ESP32 plus compacts</a:t>
            </a:r>
            <a:r>
              <a:rPr lang="fr-FR" dirty="0" smtClean="0"/>
              <a:t>.</a:t>
            </a:r>
          </a:p>
          <a:p>
            <a:pPr marL="285750" indent="-285750">
              <a:buFontTx/>
              <a:buChar char="-"/>
            </a:pPr>
            <a:endParaRPr lang="fr-FR" sz="1600" dirty="0"/>
          </a:p>
          <a:p>
            <a:r>
              <a:rPr lang="fr-FR" sz="2000" b="1" dirty="0" smtClean="0"/>
              <a:t>Circuit imprimé et boitier :</a:t>
            </a:r>
            <a:endParaRPr lang="fr-FR" sz="2000" b="1" dirty="0"/>
          </a:p>
          <a:p>
            <a:pPr marL="285750" indent="-285750">
              <a:buFontTx/>
              <a:buChar char="-"/>
            </a:pPr>
            <a:r>
              <a:rPr lang="fr-FR" dirty="0" smtClean="0"/>
              <a:t>Non réalisés</a:t>
            </a:r>
          </a:p>
        </p:txBody>
      </p:sp>
    </p:spTree>
    <p:extLst>
      <p:ext uri="{BB962C8B-B14F-4D97-AF65-F5344CB8AC3E}">
        <p14:creationId xmlns:p14="http://schemas.microsoft.com/office/powerpoint/2010/main" val="178751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ED9EF-0A02-430A-B5A7-AE9B27F45947}" type="slidenum">
              <a:rPr lang="fr-FR" smtClean="0"/>
              <a:t>18</a:t>
            </a:fld>
            <a:endParaRPr lang="fr-FR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922939" y="115824"/>
            <a:ext cx="10353762" cy="970450"/>
          </a:xfrm>
        </p:spPr>
        <p:txBody>
          <a:bodyPr>
            <a:normAutofit/>
          </a:bodyPr>
          <a:lstStyle/>
          <a:p>
            <a:r>
              <a:rPr lang="fr-FR" sz="4200" b="1" dirty="0"/>
              <a:t>7</a:t>
            </a:r>
            <a:r>
              <a:rPr lang="fr-FR" sz="4200" b="1" dirty="0" smtClean="0"/>
              <a:t> – Interface utilisateur</a:t>
            </a:r>
            <a:endParaRPr lang="fr-FR" sz="4200" b="1" dirty="0"/>
          </a:p>
        </p:txBody>
      </p:sp>
      <p:sp>
        <p:nvSpPr>
          <p:cNvPr id="6" name="ZoneTexte 5"/>
          <p:cNvSpPr txBox="1"/>
          <p:nvPr/>
        </p:nvSpPr>
        <p:spPr>
          <a:xfrm>
            <a:off x="512063" y="1872875"/>
            <a:ext cx="9250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 smtClean="0"/>
              <a:t>Dashboard </a:t>
            </a:r>
            <a:r>
              <a:rPr lang="fr-FR" sz="2200" i="1" dirty="0" err="1" smtClean="0"/>
              <a:t>ThingsBoard</a:t>
            </a:r>
            <a:r>
              <a:rPr lang="fr-FR" sz="2200" dirty="0" smtClean="0"/>
              <a:t> (open-source) hébergé sur un serveur </a:t>
            </a:r>
            <a:r>
              <a:rPr lang="fr-FR" sz="2200" i="1" dirty="0" smtClean="0"/>
              <a:t>AWS</a:t>
            </a:r>
            <a:endParaRPr lang="fr-FR" i="1" dirty="0"/>
          </a:p>
        </p:txBody>
      </p:sp>
      <p:grpSp>
        <p:nvGrpSpPr>
          <p:cNvPr id="7" name="Groupe 6"/>
          <p:cNvGrpSpPr/>
          <p:nvPr/>
        </p:nvGrpSpPr>
        <p:grpSpPr>
          <a:xfrm>
            <a:off x="265176" y="3502151"/>
            <a:ext cx="5084064" cy="2615785"/>
            <a:chOff x="265176" y="3502151"/>
            <a:chExt cx="5084064" cy="2615785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337" y="3502151"/>
              <a:ext cx="1409759" cy="1993062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176" y="4574498"/>
              <a:ext cx="5084064" cy="1543438"/>
            </a:xfrm>
            <a:prstGeom prst="rect">
              <a:avLst/>
            </a:prstGeom>
          </p:spPr>
        </p:pic>
      </p:grpSp>
      <p:grpSp>
        <p:nvGrpSpPr>
          <p:cNvPr id="12" name="Groupe 11"/>
          <p:cNvGrpSpPr/>
          <p:nvPr/>
        </p:nvGrpSpPr>
        <p:grpSpPr>
          <a:xfrm>
            <a:off x="8235813" y="1086274"/>
            <a:ext cx="3706373" cy="2526648"/>
            <a:chOff x="3343773" y="-289951"/>
            <a:chExt cx="3706373" cy="2526648"/>
          </a:xfrm>
        </p:grpSpPr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3773" y="-289951"/>
              <a:ext cx="3706373" cy="2526648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7332" y="430754"/>
              <a:ext cx="1279253" cy="1085582"/>
            </a:xfrm>
            <a:prstGeom prst="rect">
              <a:avLst/>
            </a:prstGeom>
          </p:spPr>
        </p:pic>
      </p:grpSp>
      <p:pic>
        <p:nvPicPr>
          <p:cNvPr id="13" name="Imag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0" y="3090364"/>
            <a:ext cx="5910072" cy="28166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9717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ED9EF-0A02-430A-B5A7-AE9B27F45947}" type="slidenum">
              <a:rPr lang="fr-FR" smtClean="0"/>
              <a:t>19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9" t="4029" r="16588" b="5019"/>
          <a:stretch/>
        </p:blipFill>
        <p:spPr>
          <a:xfrm>
            <a:off x="314326" y="1658230"/>
            <a:ext cx="5943600" cy="40853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08" t="23194" r="-256" b="7501"/>
          <a:stretch/>
        </p:blipFill>
        <p:spPr>
          <a:xfrm>
            <a:off x="6515098" y="1130300"/>
            <a:ext cx="5343525" cy="47529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ZoneTexte 7"/>
          <p:cNvSpPr txBox="1"/>
          <p:nvPr/>
        </p:nvSpPr>
        <p:spPr>
          <a:xfrm>
            <a:off x="2085976" y="5812230"/>
            <a:ext cx="24003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Balise en déplacement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8366915" y="6065837"/>
            <a:ext cx="163988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Station de base</a:t>
            </a:r>
            <a:endParaRPr lang="fr-FR" dirty="0"/>
          </a:p>
        </p:txBody>
      </p:sp>
      <p:cxnSp>
        <p:nvCxnSpPr>
          <p:cNvPr id="11" name="Connecteur droit avec flèche 10"/>
          <p:cNvCxnSpPr>
            <a:stCxn id="8" idx="0"/>
          </p:cNvCxnSpPr>
          <p:nvPr/>
        </p:nvCxnSpPr>
        <p:spPr>
          <a:xfrm flipV="1">
            <a:off x="3286126" y="4293394"/>
            <a:ext cx="57149" cy="151883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922939" y="115824"/>
            <a:ext cx="10353762" cy="970450"/>
          </a:xfrm>
        </p:spPr>
        <p:txBody>
          <a:bodyPr>
            <a:normAutofit/>
          </a:bodyPr>
          <a:lstStyle/>
          <a:p>
            <a:r>
              <a:rPr lang="fr-FR" sz="4200" b="1" dirty="0" smtClean="0"/>
              <a:t>8</a:t>
            </a:r>
            <a:r>
              <a:rPr lang="fr-FR" sz="4200" b="1" dirty="0" smtClean="0"/>
              <a:t> – Test en extérieur</a:t>
            </a:r>
            <a:endParaRPr lang="fr-FR" sz="4200" b="1" dirty="0"/>
          </a:p>
        </p:txBody>
      </p:sp>
    </p:spTree>
    <p:extLst>
      <p:ext uri="{BB962C8B-B14F-4D97-AF65-F5344CB8AC3E}">
        <p14:creationId xmlns:p14="http://schemas.microsoft.com/office/powerpoint/2010/main" val="3851383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3794" y="377952"/>
            <a:ext cx="10353762" cy="970450"/>
          </a:xfrm>
        </p:spPr>
        <p:txBody>
          <a:bodyPr>
            <a:normAutofit/>
          </a:bodyPr>
          <a:lstStyle/>
          <a:p>
            <a:r>
              <a:rPr lang="fr-FR" sz="4200" dirty="0" smtClean="0"/>
              <a:t>Plan</a:t>
            </a:r>
            <a:endParaRPr lang="fr-FR" sz="4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ED9EF-0A02-430A-B5A7-AE9B27F45947}" type="slidenum">
              <a:rPr lang="fr-FR" smtClean="0"/>
              <a:t>2</a:t>
            </a:fld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733425" y="1485900"/>
            <a:ext cx="10829925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 dirty="0" smtClean="0"/>
              <a:t>1 - Introduction</a:t>
            </a:r>
          </a:p>
          <a:p>
            <a:pPr>
              <a:lnSpc>
                <a:spcPct val="150000"/>
              </a:lnSpc>
            </a:pPr>
            <a:r>
              <a:rPr lang="fr-FR" sz="2400" dirty="0" smtClean="0"/>
              <a:t>2 - Objectifs</a:t>
            </a:r>
          </a:p>
          <a:p>
            <a:pPr>
              <a:lnSpc>
                <a:spcPct val="150000"/>
              </a:lnSpc>
            </a:pPr>
            <a:r>
              <a:rPr lang="fr-FR" sz="2400" dirty="0" smtClean="0"/>
              <a:t>3 - Présentation générale</a:t>
            </a:r>
          </a:p>
          <a:p>
            <a:pPr>
              <a:lnSpc>
                <a:spcPct val="150000"/>
              </a:lnSpc>
            </a:pPr>
            <a:r>
              <a:rPr lang="fr-FR" sz="2400" dirty="0" smtClean="0"/>
              <a:t>4 - Diminution de la consommation</a:t>
            </a:r>
          </a:p>
          <a:p>
            <a:pPr>
              <a:lnSpc>
                <a:spcPct val="150000"/>
              </a:lnSpc>
            </a:pPr>
            <a:r>
              <a:rPr lang="fr-FR" sz="2400" dirty="0" smtClean="0"/>
              <a:t>5 - Augmentation de la portée</a:t>
            </a:r>
          </a:p>
          <a:p>
            <a:pPr>
              <a:lnSpc>
                <a:spcPct val="150000"/>
              </a:lnSpc>
            </a:pPr>
            <a:r>
              <a:rPr lang="fr-FR" sz="2400" dirty="0" smtClean="0"/>
              <a:t>6 - Balise plus compacte</a:t>
            </a:r>
          </a:p>
          <a:p>
            <a:pPr>
              <a:lnSpc>
                <a:spcPct val="150000"/>
              </a:lnSpc>
            </a:pPr>
            <a:r>
              <a:rPr lang="fr-FR" sz="2400" dirty="0" smtClean="0"/>
              <a:t>7 - Interface utilisateur</a:t>
            </a:r>
          </a:p>
          <a:p>
            <a:pPr>
              <a:lnSpc>
                <a:spcPct val="150000"/>
              </a:lnSpc>
            </a:pPr>
            <a:r>
              <a:rPr lang="fr-FR" sz="2400" dirty="0" smtClean="0"/>
              <a:t>8 </a:t>
            </a:r>
            <a:r>
              <a:rPr lang="fr-FR" sz="2400" dirty="0"/>
              <a:t>-</a:t>
            </a:r>
            <a:r>
              <a:rPr lang="fr-FR" sz="2400" dirty="0" smtClean="0"/>
              <a:t> </a:t>
            </a:r>
            <a:r>
              <a:rPr lang="fr-FR" sz="2400" dirty="0" smtClean="0"/>
              <a:t>Test </a:t>
            </a:r>
            <a:r>
              <a:rPr lang="fr-FR" sz="2400" dirty="0" smtClean="0"/>
              <a:t>en </a:t>
            </a:r>
            <a:r>
              <a:rPr lang="fr-FR" sz="2400" dirty="0" smtClean="0"/>
              <a:t>extérieur</a:t>
            </a:r>
          </a:p>
          <a:p>
            <a:pPr>
              <a:lnSpc>
                <a:spcPct val="150000"/>
              </a:lnSpc>
            </a:pPr>
            <a:r>
              <a:rPr lang="fr-FR" sz="2400" dirty="0" smtClean="0"/>
              <a:t>9 - Conclusion</a:t>
            </a:r>
            <a:endParaRPr lang="fr-FR" sz="24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</p:txBody>
      </p:sp>
    </p:spTree>
    <p:extLst>
      <p:ext uri="{BB962C8B-B14F-4D97-AF65-F5344CB8AC3E}">
        <p14:creationId xmlns:p14="http://schemas.microsoft.com/office/powerpoint/2010/main" val="182874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371261" y="6488836"/>
            <a:ext cx="753545" cy="365125"/>
          </a:xfrm>
        </p:spPr>
        <p:txBody>
          <a:bodyPr/>
          <a:lstStyle/>
          <a:p>
            <a:fld id="{8B7ED9EF-0A02-430A-B5A7-AE9B27F45947}" type="slidenum">
              <a:rPr lang="fr-FR" smtClean="0"/>
              <a:t>20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6" t="14430" r="9228" b="17936"/>
          <a:stretch/>
        </p:blipFill>
        <p:spPr>
          <a:xfrm>
            <a:off x="769909" y="1344241"/>
            <a:ext cx="4318055" cy="26393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7" t="6657" r="7103" b="4218"/>
          <a:stretch/>
        </p:blipFill>
        <p:spPr>
          <a:xfrm>
            <a:off x="5880633" y="314811"/>
            <a:ext cx="5972175" cy="39528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" t="5637" r="1047" b="3638"/>
          <a:stretch/>
        </p:blipFill>
        <p:spPr>
          <a:xfrm>
            <a:off x="237562" y="4629150"/>
            <a:ext cx="11706225" cy="1790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312908" y="193060"/>
            <a:ext cx="5232055" cy="970450"/>
          </a:xfrm>
        </p:spPr>
        <p:txBody>
          <a:bodyPr>
            <a:normAutofit/>
          </a:bodyPr>
          <a:lstStyle/>
          <a:p>
            <a:r>
              <a:rPr lang="fr-FR" sz="4200" b="1" dirty="0" smtClean="0"/>
              <a:t>8</a:t>
            </a:r>
            <a:r>
              <a:rPr lang="fr-FR" sz="4200" b="1" dirty="0" smtClean="0"/>
              <a:t> – Test en extérieur</a:t>
            </a:r>
            <a:endParaRPr lang="fr-FR" sz="4200" b="1" dirty="0"/>
          </a:p>
        </p:txBody>
      </p:sp>
    </p:spTree>
    <p:extLst>
      <p:ext uri="{BB962C8B-B14F-4D97-AF65-F5344CB8AC3E}">
        <p14:creationId xmlns:p14="http://schemas.microsoft.com/office/powerpoint/2010/main" val="1025986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Permet de suivre la balise depuis n’importe quel accès à internet</a:t>
            </a:r>
          </a:p>
          <a:p>
            <a:r>
              <a:rPr lang="fr-FR" dirty="0" smtClean="0"/>
              <a:t>Précision de l’ordre du mètre en extérieur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Portée limitée malgré des paramètres optimaux (400m en intérieur, 1300m en extérieur)</a:t>
            </a:r>
          </a:p>
          <a:p>
            <a:r>
              <a:rPr lang="fr-FR" dirty="0" smtClean="0"/>
              <a:t>Consommation réduite, mais encore importante (autonomie maximale de 2,5 jours)</a:t>
            </a:r>
          </a:p>
          <a:p>
            <a:r>
              <a:rPr lang="fr-FR" dirty="0" smtClean="0"/>
              <a:t>Compacité améliorée via le choix des composants, mais pas encore utilisable</a:t>
            </a:r>
          </a:p>
          <a:p>
            <a:endParaRPr lang="fr-FR" dirty="0"/>
          </a:p>
          <a:p>
            <a:r>
              <a:rPr lang="fr-FR" dirty="0" smtClean="0"/>
              <a:t>Pas d’authentification de la balise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ED9EF-0A02-430A-B5A7-AE9B27F45947}" type="slidenum">
              <a:rPr lang="fr-FR" smtClean="0"/>
              <a:t>21</a:t>
            </a:fld>
            <a:endParaRPr lang="fr-FR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922939" y="115824"/>
            <a:ext cx="10353762" cy="970450"/>
          </a:xfrm>
        </p:spPr>
        <p:txBody>
          <a:bodyPr>
            <a:normAutofit/>
          </a:bodyPr>
          <a:lstStyle/>
          <a:p>
            <a:r>
              <a:rPr lang="fr-FR" sz="4200" b="1" dirty="0" smtClean="0"/>
              <a:t>9 – Conclusion</a:t>
            </a:r>
            <a:endParaRPr lang="fr-FR" sz="4200" b="1" dirty="0"/>
          </a:p>
        </p:txBody>
      </p:sp>
    </p:spTree>
    <p:extLst>
      <p:ext uri="{BB962C8B-B14F-4D97-AF65-F5344CB8AC3E}">
        <p14:creationId xmlns:p14="http://schemas.microsoft.com/office/powerpoint/2010/main" val="3097154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ED9EF-0A02-430A-B5A7-AE9B27F45947}" type="slidenum">
              <a:rPr lang="fr-FR" smtClean="0"/>
              <a:t>22</a:t>
            </a:fld>
            <a:endParaRPr lang="fr-FR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913794" y="929639"/>
            <a:ext cx="10353762" cy="3386327"/>
          </a:xfrm>
        </p:spPr>
        <p:txBody>
          <a:bodyPr>
            <a:normAutofit/>
          </a:bodyPr>
          <a:lstStyle/>
          <a:p>
            <a:r>
              <a:rPr lang="fr-FR" sz="4200" b="1" dirty="0" smtClean="0"/>
              <a:t>Merci de votre attention</a:t>
            </a:r>
            <a:br>
              <a:rPr lang="fr-FR" sz="4200" b="1" dirty="0" smtClean="0"/>
            </a:br>
            <a:r>
              <a:rPr lang="fr-FR" sz="4200" b="1" dirty="0" smtClean="0"/>
              <a:t/>
            </a:r>
            <a:br>
              <a:rPr lang="fr-FR" sz="4200" b="1" dirty="0" smtClean="0"/>
            </a:br>
            <a:r>
              <a:rPr lang="fr-FR" sz="4200" b="1" dirty="0"/>
              <a:t/>
            </a:r>
            <a:br>
              <a:rPr lang="fr-FR" sz="4200" b="1" dirty="0"/>
            </a:br>
            <a:r>
              <a:rPr lang="fr-FR" sz="4200" b="1" dirty="0" smtClean="0"/>
              <a:t>Des questions ?</a:t>
            </a:r>
            <a:endParaRPr lang="fr-FR" sz="4200" b="1" dirty="0"/>
          </a:p>
        </p:txBody>
      </p:sp>
      <p:grpSp>
        <p:nvGrpSpPr>
          <p:cNvPr id="7" name="Groupe 6"/>
          <p:cNvGrpSpPr/>
          <p:nvPr/>
        </p:nvGrpSpPr>
        <p:grpSpPr>
          <a:xfrm>
            <a:off x="265176" y="3502151"/>
            <a:ext cx="5084064" cy="2615785"/>
            <a:chOff x="265176" y="3502151"/>
            <a:chExt cx="5084064" cy="2615785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337" y="3502151"/>
              <a:ext cx="1409759" cy="1993062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176" y="4574498"/>
              <a:ext cx="5084064" cy="15434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4111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e 14"/>
          <p:cNvGrpSpPr/>
          <p:nvPr/>
        </p:nvGrpSpPr>
        <p:grpSpPr>
          <a:xfrm>
            <a:off x="6447292" y="2275064"/>
            <a:ext cx="5265839" cy="2138463"/>
            <a:chOff x="6075970" y="2611601"/>
            <a:chExt cx="5265839" cy="2138463"/>
          </a:xfrm>
        </p:grpSpPr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5970" y="2688335"/>
              <a:ext cx="1581119" cy="1581119"/>
            </a:xfrm>
            <a:prstGeom prst="rect">
              <a:avLst/>
            </a:prstGeom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10132" y="2611601"/>
              <a:ext cx="5031677" cy="2138463"/>
            </a:xfrm>
            <a:prstGeom prst="rect">
              <a:avLst/>
            </a:prstGeom>
          </p:spPr>
        </p:pic>
      </p:grp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922939" y="115824"/>
            <a:ext cx="10353762" cy="970450"/>
          </a:xfrm>
        </p:spPr>
        <p:txBody>
          <a:bodyPr>
            <a:normAutofit/>
          </a:bodyPr>
          <a:lstStyle/>
          <a:p>
            <a:r>
              <a:rPr lang="fr-FR" sz="4200" b="1" dirty="0" smtClean="0"/>
              <a:t>1 - Introduction</a:t>
            </a:r>
            <a:endParaRPr lang="fr-FR" sz="4200" b="1" dirty="0"/>
          </a:p>
        </p:txBody>
      </p:sp>
      <p:sp>
        <p:nvSpPr>
          <p:cNvPr id="2" name="ZoneTexte 1"/>
          <p:cNvSpPr txBox="1"/>
          <p:nvPr/>
        </p:nvSpPr>
        <p:spPr>
          <a:xfrm>
            <a:off x="667511" y="1311337"/>
            <a:ext cx="540882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Poursuite du </a:t>
            </a:r>
            <a:r>
              <a:rPr lang="fr-FR" sz="2000" b="1" dirty="0" smtClean="0"/>
              <a:t>projet de la mineure </a:t>
            </a:r>
            <a:r>
              <a:rPr lang="fr-FR" sz="2000" b="1" dirty="0" err="1" smtClean="0"/>
              <a:t>IoT</a:t>
            </a:r>
            <a:r>
              <a:rPr lang="fr-FR" sz="2000" b="1" dirty="0" smtClean="0"/>
              <a:t> </a:t>
            </a:r>
            <a:r>
              <a:rPr lang="fr-FR" sz="2000" b="1" dirty="0" smtClean="0"/>
              <a:t>: </a:t>
            </a:r>
            <a:r>
              <a:rPr lang="fr-FR" sz="2000" b="1" dirty="0" smtClean="0"/>
              <a:t>	</a:t>
            </a:r>
            <a:r>
              <a:rPr lang="fr-FR" dirty="0" smtClean="0"/>
              <a:t>Localisation </a:t>
            </a:r>
            <a:r>
              <a:rPr lang="fr-FR" dirty="0" smtClean="0"/>
              <a:t>d’une balise GPS </a:t>
            </a:r>
            <a:r>
              <a:rPr lang="fr-FR" dirty="0" smtClean="0"/>
              <a:t>via </a:t>
            </a:r>
            <a:r>
              <a:rPr lang="fr-FR" dirty="0" err="1" smtClean="0"/>
              <a:t>LoRa</a:t>
            </a:r>
            <a:endParaRPr lang="fr-FR" dirty="0" smtClean="0"/>
          </a:p>
          <a:p>
            <a:endParaRPr lang="fr-FR" dirty="0"/>
          </a:p>
          <a:p>
            <a:r>
              <a:rPr lang="fr-FR" sz="2000" b="1" dirty="0" smtClean="0"/>
              <a:t>Performances atteintes : </a:t>
            </a:r>
          </a:p>
          <a:p>
            <a:pPr marL="285750" indent="-285750">
              <a:buFontTx/>
              <a:buChar char="-"/>
            </a:pPr>
            <a:r>
              <a:rPr lang="fr-FR" dirty="0"/>
              <a:t>Consommation </a:t>
            </a:r>
            <a:r>
              <a:rPr lang="fr-FR" dirty="0" smtClean="0"/>
              <a:t>élevée</a:t>
            </a: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Distance max : 400 </a:t>
            </a:r>
            <a:r>
              <a:rPr lang="fr-FR" dirty="0" smtClean="0"/>
              <a:t>mètres en intérieur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ED9EF-0A02-430A-B5A7-AE9B27F45947}" type="slidenum">
              <a:rPr lang="fr-FR" smtClean="0"/>
              <a:t>3</a:t>
            </a:fld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6302365" y="4525599"/>
            <a:ext cx="520293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 smtClean="0"/>
              <a:t>Services pour l’utilisateur :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Connaître la position du chat </a:t>
            </a:r>
            <a:r>
              <a:rPr lang="fr-FR" dirty="0" smtClean="0"/>
              <a:t>en temps réel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Retracer le parcours du chat</a:t>
            </a:r>
            <a:endParaRPr lang="fr-FR" dirty="0" smtClean="0"/>
          </a:p>
        </p:txBody>
      </p:sp>
      <p:grpSp>
        <p:nvGrpSpPr>
          <p:cNvPr id="14" name="Groupe 13"/>
          <p:cNvGrpSpPr/>
          <p:nvPr/>
        </p:nvGrpSpPr>
        <p:grpSpPr>
          <a:xfrm>
            <a:off x="265176" y="3502151"/>
            <a:ext cx="5084064" cy="2615785"/>
            <a:chOff x="265176" y="3502151"/>
            <a:chExt cx="5084064" cy="2615785"/>
          </a:xfrm>
        </p:grpSpPr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337" y="3502151"/>
              <a:ext cx="1409759" cy="1993062"/>
            </a:xfrm>
            <a:prstGeom prst="rect">
              <a:avLst/>
            </a:prstGeom>
          </p:spPr>
        </p:pic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176" y="4574498"/>
              <a:ext cx="5084064" cy="15434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496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e 14"/>
          <p:cNvGrpSpPr/>
          <p:nvPr/>
        </p:nvGrpSpPr>
        <p:grpSpPr>
          <a:xfrm>
            <a:off x="6447292" y="2275064"/>
            <a:ext cx="5265839" cy="2138463"/>
            <a:chOff x="6075970" y="2611601"/>
            <a:chExt cx="5265839" cy="2138463"/>
          </a:xfrm>
        </p:grpSpPr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5970" y="2688335"/>
              <a:ext cx="1581119" cy="1581119"/>
            </a:xfrm>
            <a:prstGeom prst="rect">
              <a:avLst/>
            </a:prstGeom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10132" y="2611601"/>
              <a:ext cx="5031677" cy="2138463"/>
            </a:xfrm>
            <a:prstGeom prst="rect">
              <a:avLst/>
            </a:prstGeom>
          </p:spPr>
        </p:pic>
      </p:grp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922939" y="115824"/>
            <a:ext cx="10353762" cy="970450"/>
          </a:xfrm>
        </p:spPr>
        <p:txBody>
          <a:bodyPr>
            <a:normAutofit/>
          </a:bodyPr>
          <a:lstStyle/>
          <a:p>
            <a:r>
              <a:rPr lang="fr-FR" sz="4200" b="1" dirty="0" smtClean="0"/>
              <a:t>2 - Objectifs</a:t>
            </a:r>
            <a:endParaRPr lang="fr-FR" sz="4200" b="1" dirty="0"/>
          </a:p>
        </p:txBody>
      </p:sp>
      <p:sp>
        <p:nvSpPr>
          <p:cNvPr id="2" name="ZoneTexte 1"/>
          <p:cNvSpPr txBox="1"/>
          <p:nvPr/>
        </p:nvSpPr>
        <p:spPr>
          <a:xfrm>
            <a:off x="768096" y="1587918"/>
            <a:ext cx="520293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 smtClean="0"/>
              <a:t>Objectifs sur les performances: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Diminution de la consommation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Augmentation de la portée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Balise plus compacte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6302365" y="4525599"/>
            <a:ext cx="520293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dirty="0" smtClean="0"/>
              <a:t>Services pour l’utilisateur :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Connaître la position du chat et la distance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Connaître le niveau de batterie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Activer la fonction « Recherche »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ED9EF-0A02-430A-B5A7-AE9B27F45947}" type="slidenum">
              <a:rPr lang="fr-FR" smtClean="0"/>
              <a:t>4</a:t>
            </a:fld>
            <a:endParaRPr lang="fr-FR"/>
          </a:p>
        </p:txBody>
      </p:sp>
      <p:grpSp>
        <p:nvGrpSpPr>
          <p:cNvPr id="23" name="Groupe 22"/>
          <p:cNvGrpSpPr/>
          <p:nvPr/>
        </p:nvGrpSpPr>
        <p:grpSpPr>
          <a:xfrm>
            <a:off x="265176" y="3502151"/>
            <a:ext cx="5084064" cy="2615785"/>
            <a:chOff x="265176" y="3502151"/>
            <a:chExt cx="5084064" cy="2615785"/>
          </a:xfrm>
        </p:grpSpPr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337" y="3502151"/>
              <a:ext cx="1409759" cy="1993062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176" y="4574498"/>
              <a:ext cx="5084064" cy="15434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98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6078060" y="4455138"/>
            <a:ext cx="3383280" cy="646331"/>
          </a:xfrm>
          <a:prstGeom prst="rect">
            <a:avLst/>
          </a:prstGeom>
          <a:noFill/>
          <a:ln>
            <a:solidFill>
              <a:srgbClr val="71AC17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Coordonnées GPS du chat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Niveau de batterie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773" y="-289951"/>
            <a:ext cx="3706373" cy="2526648"/>
          </a:xfrm>
          <a:prstGeom prst="rect">
            <a:avLst/>
          </a:prstGeom>
        </p:spPr>
      </p:pic>
      <p:grpSp>
        <p:nvGrpSpPr>
          <p:cNvPr id="15" name="Groupe 14"/>
          <p:cNvGrpSpPr/>
          <p:nvPr/>
        </p:nvGrpSpPr>
        <p:grpSpPr>
          <a:xfrm>
            <a:off x="6447292" y="2275064"/>
            <a:ext cx="5265839" cy="2138463"/>
            <a:chOff x="6075970" y="2611601"/>
            <a:chExt cx="5265839" cy="2138463"/>
          </a:xfrm>
        </p:grpSpPr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5970" y="2688335"/>
              <a:ext cx="1581119" cy="1581119"/>
            </a:xfrm>
            <a:prstGeom prst="rect">
              <a:avLst/>
            </a:prstGeom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10132" y="2611601"/>
              <a:ext cx="5031677" cy="2138463"/>
            </a:xfrm>
            <a:prstGeom prst="rect">
              <a:avLst/>
            </a:prstGeom>
          </p:spPr>
        </p:pic>
      </p:grpSp>
      <p:grpSp>
        <p:nvGrpSpPr>
          <p:cNvPr id="18" name="Groupe 17"/>
          <p:cNvGrpSpPr/>
          <p:nvPr/>
        </p:nvGrpSpPr>
        <p:grpSpPr>
          <a:xfrm>
            <a:off x="265176" y="3502151"/>
            <a:ext cx="5084064" cy="2615785"/>
            <a:chOff x="265176" y="3502151"/>
            <a:chExt cx="5084064" cy="2615785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337" y="3502151"/>
              <a:ext cx="1409759" cy="1993062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176" y="4574498"/>
              <a:ext cx="5084064" cy="1543438"/>
            </a:xfrm>
            <a:prstGeom prst="rect">
              <a:avLst/>
            </a:prstGeom>
          </p:spPr>
        </p:pic>
      </p:grpSp>
      <p:pic>
        <p:nvPicPr>
          <p:cNvPr id="22" name="Imag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32" y="430754"/>
            <a:ext cx="1279253" cy="1085582"/>
          </a:xfrm>
          <a:prstGeom prst="rect">
            <a:avLst/>
          </a:prstGeom>
        </p:spPr>
      </p:pic>
      <p:sp>
        <p:nvSpPr>
          <p:cNvPr id="27" name="Flèche droite 26"/>
          <p:cNvSpPr/>
          <p:nvPr/>
        </p:nvSpPr>
        <p:spPr>
          <a:xfrm rot="20981015">
            <a:off x="3227272" y="3254071"/>
            <a:ext cx="3209940" cy="402336"/>
          </a:xfrm>
          <a:prstGeom prst="rightArrow">
            <a:avLst/>
          </a:prstGeom>
          <a:solidFill>
            <a:srgbClr val="71AC17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ED9EF-0A02-430A-B5A7-AE9B27F45947}" type="slidenum">
              <a:rPr lang="fr-FR" smtClean="0"/>
              <a:t>5</a:t>
            </a:fld>
            <a:endParaRPr lang="fr-FR"/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-95249" y="78795"/>
            <a:ext cx="3905250" cy="1683002"/>
          </a:xfrm>
        </p:spPr>
        <p:txBody>
          <a:bodyPr>
            <a:normAutofit/>
          </a:bodyPr>
          <a:lstStyle/>
          <a:p>
            <a:r>
              <a:rPr lang="fr-FR" sz="4200" b="1" dirty="0" smtClean="0"/>
              <a:t>3-Présentation </a:t>
            </a:r>
            <a:br>
              <a:rPr lang="fr-FR" sz="4200" b="1" dirty="0" smtClean="0"/>
            </a:br>
            <a:r>
              <a:rPr lang="fr-FR" sz="4200" b="1" dirty="0" smtClean="0"/>
              <a:t>générale</a:t>
            </a:r>
            <a:endParaRPr lang="fr-FR" sz="4200" b="1" dirty="0"/>
          </a:p>
        </p:txBody>
      </p:sp>
    </p:spTree>
    <p:extLst>
      <p:ext uri="{BB962C8B-B14F-4D97-AF65-F5344CB8AC3E}">
        <p14:creationId xmlns:p14="http://schemas.microsoft.com/office/powerpoint/2010/main" val="163591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867870" y="1744786"/>
            <a:ext cx="3923553" cy="1200329"/>
          </a:xfrm>
          <a:prstGeom prst="rect">
            <a:avLst/>
          </a:prstGeom>
          <a:noFill/>
          <a:ln>
            <a:solidFill>
              <a:srgbClr val="1296DB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Coordonnées GPS du chat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Distance utilisateur – chat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Niveau de batterie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Puissance reçue</a:t>
            </a:r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773" y="-289951"/>
            <a:ext cx="3706373" cy="2526648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6447292" y="2275064"/>
            <a:ext cx="5265839" cy="2138463"/>
            <a:chOff x="6075970" y="2611601"/>
            <a:chExt cx="5265839" cy="2138463"/>
          </a:xfrm>
        </p:grpSpPr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5970" y="2688335"/>
              <a:ext cx="1581119" cy="1581119"/>
            </a:xfrm>
            <a:prstGeom prst="rect">
              <a:avLst/>
            </a:prstGeom>
          </p:spPr>
        </p:pic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10132" y="2611601"/>
              <a:ext cx="5031677" cy="2138463"/>
            </a:xfrm>
            <a:prstGeom prst="rect">
              <a:avLst/>
            </a:prstGeom>
          </p:spPr>
        </p:pic>
      </p:grpSp>
      <p:grpSp>
        <p:nvGrpSpPr>
          <p:cNvPr id="19" name="Groupe 18"/>
          <p:cNvGrpSpPr/>
          <p:nvPr/>
        </p:nvGrpSpPr>
        <p:grpSpPr>
          <a:xfrm>
            <a:off x="265176" y="3502151"/>
            <a:ext cx="5084064" cy="2615785"/>
            <a:chOff x="265176" y="3502151"/>
            <a:chExt cx="5084064" cy="2615785"/>
          </a:xfrm>
        </p:grpSpPr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337" y="3502151"/>
              <a:ext cx="1409759" cy="1993062"/>
            </a:xfrm>
            <a:prstGeom prst="rect">
              <a:avLst/>
            </a:prstGeom>
          </p:spPr>
        </p:pic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176" y="4574498"/>
              <a:ext cx="5084064" cy="1543438"/>
            </a:xfrm>
            <a:prstGeom prst="rect">
              <a:avLst/>
            </a:prstGeom>
          </p:spPr>
        </p:pic>
      </p:grpSp>
      <p:pic>
        <p:nvPicPr>
          <p:cNvPr id="23" name="Imag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32" y="430754"/>
            <a:ext cx="1279253" cy="1085582"/>
          </a:xfrm>
          <a:prstGeom prst="rect">
            <a:avLst/>
          </a:prstGeom>
        </p:spPr>
      </p:pic>
      <p:sp>
        <p:nvSpPr>
          <p:cNvPr id="27" name="Flèche droite 26"/>
          <p:cNvSpPr/>
          <p:nvPr/>
        </p:nvSpPr>
        <p:spPr>
          <a:xfrm rot="20981015">
            <a:off x="3227272" y="3254071"/>
            <a:ext cx="3209940" cy="402336"/>
          </a:xfrm>
          <a:prstGeom prst="rightArrow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Flèche droite 27"/>
          <p:cNvSpPr/>
          <p:nvPr/>
        </p:nvSpPr>
        <p:spPr>
          <a:xfrm rot="13685930">
            <a:off x="6178166" y="1819168"/>
            <a:ext cx="866089" cy="402336"/>
          </a:xfrm>
          <a:prstGeom prst="rightArrow">
            <a:avLst/>
          </a:prstGeom>
          <a:solidFill>
            <a:srgbClr val="1296DB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ED9EF-0A02-430A-B5A7-AE9B27F45947}" type="slidenum">
              <a:rPr lang="fr-FR" smtClean="0"/>
              <a:t>6</a:t>
            </a:fld>
            <a:endParaRPr lang="fr-FR"/>
          </a:p>
        </p:txBody>
      </p:sp>
      <p:sp>
        <p:nvSpPr>
          <p:cNvPr id="14" name="Titre 1"/>
          <p:cNvSpPr>
            <a:spLocks noGrp="1"/>
          </p:cNvSpPr>
          <p:nvPr>
            <p:ph type="title"/>
          </p:nvPr>
        </p:nvSpPr>
        <p:spPr>
          <a:xfrm>
            <a:off x="-95249" y="78795"/>
            <a:ext cx="3905250" cy="1683002"/>
          </a:xfrm>
        </p:spPr>
        <p:txBody>
          <a:bodyPr>
            <a:normAutofit/>
          </a:bodyPr>
          <a:lstStyle/>
          <a:p>
            <a:r>
              <a:rPr lang="fr-FR" sz="4200" b="1" dirty="0" smtClean="0"/>
              <a:t>3-Présentation </a:t>
            </a:r>
            <a:br>
              <a:rPr lang="fr-FR" sz="4200" b="1" dirty="0" smtClean="0"/>
            </a:br>
            <a:r>
              <a:rPr lang="fr-FR" sz="4200" b="1" dirty="0" smtClean="0"/>
              <a:t>générale</a:t>
            </a:r>
            <a:endParaRPr lang="fr-FR" sz="4200" b="1" dirty="0"/>
          </a:p>
        </p:txBody>
      </p:sp>
    </p:spTree>
    <p:extLst>
      <p:ext uri="{BB962C8B-B14F-4D97-AF65-F5344CB8AC3E}">
        <p14:creationId xmlns:p14="http://schemas.microsoft.com/office/powerpoint/2010/main" val="150935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773" y="-289951"/>
            <a:ext cx="3706373" cy="252664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7464762" y="469548"/>
            <a:ext cx="4519824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Coordonnées GPS de l’utilisateur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Etat de la fonction « Recherche »</a:t>
            </a:r>
            <a:endParaRPr lang="fr-FR" dirty="0"/>
          </a:p>
        </p:txBody>
      </p:sp>
      <p:grpSp>
        <p:nvGrpSpPr>
          <p:cNvPr id="13" name="Groupe 12"/>
          <p:cNvGrpSpPr/>
          <p:nvPr/>
        </p:nvGrpSpPr>
        <p:grpSpPr>
          <a:xfrm>
            <a:off x="6447292" y="2275064"/>
            <a:ext cx="5265839" cy="2138463"/>
            <a:chOff x="6075970" y="2611601"/>
            <a:chExt cx="5265839" cy="2138463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5970" y="2688335"/>
              <a:ext cx="1581119" cy="1581119"/>
            </a:xfrm>
            <a:prstGeom prst="rect">
              <a:avLst/>
            </a:prstGeom>
          </p:spPr>
        </p:pic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10132" y="2611601"/>
              <a:ext cx="5031677" cy="2138463"/>
            </a:xfrm>
            <a:prstGeom prst="rect">
              <a:avLst/>
            </a:prstGeom>
          </p:spPr>
        </p:pic>
      </p:grpSp>
      <p:grpSp>
        <p:nvGrpSpPr>
          <p:cNvPr id="16" name="Groupe 15"/>
          <p:cNvGrpSpPr/>
          <p:nvPr/>
        </p:nvGrpSpPr>
        <p:grpSpPr>
          <a:xfrm>
            <a:off x="265176" y="3502151"/>
            <a:ext cx="5084064" cy="2615785"/>
            <a:chOff x="265176" y="3502151"/>
            <a:chExt cx="5084064" cy="2615785"/>
          </a:xfrm>
        </p:grpSpPr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337" y="3502151"/>
              <a:ext cx="1409759" cy="1993062"/>
            </a:xfrm>
            <a:prstGeom prst="rect">
              <a:avLst/>
            </a:prstGeom>
          </p:spPr>
        </p:pic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176" y="4574498"/>
              <a:ext cx="5084064" cy="1543438"/>
            </a:xfrm>
            <a:prstGeom prst="rect">
              <a:avLst/>
            </a:prstGeom>
          </p:spPr>
        </p:pic>
      </p:grpSp>
      <p:pic>
        <p:nvPicPr>
          <p:cNvPr id="20" name="Imag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32" y="430754"/>
            <a:ext cx="1279253" cy="1085582"/>
          </a:xfrm>
          <a:prstGeom prst="rect">
            <a:avLst/>
          </a:prstGeom>
        </p:spPr>
      </p:pic>
      <p:sp>
        <p:nvSpPr>
          <p:cNvPr id="21" name="Flèche droite 20"/>
          <p:cNvSpPr/>
          <p:nvPr/>
        </p:nvSpPr>
        <p:spPr>
          <a:xfrm rot="13685930">
            <a:off x="6178166" y="1819168"/>
            <a:ext cx="866089" cy="402336"/>
          </a:xfrm>
          <a:prstGeom prst="rightArrow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Flèche droite 23"/>
          <p:cNvSpPr/>
          <p:nvPr/>
        </p:nvSpPr>
        <p:spPr>
          <a:xfrm rot="20981015">
            <a:off x="3227272" y="3254071"/>
            <a:ext cx="3209940" cy="402336"/>
          </a:xfrm>
          <a:prstGeom prst="rightArrow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Double flèche horizontale 3"/>
          <p:cNvSpPr/>
          <p:nvPr/>
        </p:nvSpPr>
        <p:spPr>
          <a:xfrm rot="12120000">
            <a:off x="6806357" y="1491385"/>
            <a:ext cx="2584800" cy="403200"/>
          </a:xfrm>
          <a:prstGeom prst="leftRightArrow">
            <a:avLst/>
          </a:prstGeom>
          <a:solidFill>
            <a:srgbClr val="DB483B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ED9EF-0A02-430A-B5A7-AE9B27F45947}" type="slidenum">
              <a:rPr lang="fr-FR" smtClean="0"/>
              <a:t>7</a:t>
            </a:fld>
            <a:endParaRPr lang="fr-FR"/>
          </a:p>
        </p:txBody>
      </p:sp>
      <p:sp>
        <p:nvSpPr>
          <p:cNvPr id="19" name="Titre 1"/>
          <p:cNvSpPr>
            <a:spLocks noGrp="1"/>
          </p:cNvSpPr>
          <p:nvPr>
            <p:ph type="title"/>
          </p:nvPr>
        </p:nvSpPr>
        <p:spPr>
          <a:xfrm>
            <a:off x="-95249" y="78795"/>
            <a:ext cx="3905250" cy="1683002"/>
          </a:xfrm>
        </p:spPr>
        <p:txBody>
          <a:bodyPr>
            <a:normAutofit/>
          </a:bodyPr>
          <a:lstStyle/>
          <a:p>
            <a:r>
              <a:rPr lang="fr-FR" sz="4200" b="1" dirty="0"/>
              <a:t>3-Présentation </a:t>
            </a:r>
            <a:r>
              <a:rPr lang="fr-FR" sz="4200" b="1" dirty="0" smtClean="0"/>
              <a:t/>
            </a:r>
            <a:br>
              <a:rPr lang="fr-FR" sz="4200" b="1" dirty="0" smtClean="0"/>
            </a:br>
            <a:r>
              <a:rPr lang="fr-FR" sz="4200" b="1" dirty="0" smtClean="0"/>
              <a:t>générale</a:t>
            </a:r>
            <a:endParaRPr lang="fr-FR" sz="4200" b="1" dirty="0"/>
          </a:p>
        </p:txBody>
      </p:sp>
    </p:spTree>
    <p:extLst>
      <p:ext uri="{BB962C8B-B14F-4D97-AF65-F5344CB8AC3E}">
        <p14:creationId xmlns:p14="http://schemas.microsoft.com/office/powerpoint/2010/main" val="287158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/>
          <p:cNvSpPr txBox="1"/>
          <p:nvPr/>
        </p:nvSpPr>
        <p:spPr>
          <a:xfrm>
            <a:off x="877052" y="2170330"/>
            <a:ext cx="4161225" cy="646331"/>
          </a:xfrm>
          <a:prstGeom prst="rect">
            <a:avLst/>
          </a:prstGeom>
          <a:noFill/>
          <a:ln>
            <a:solidFill>
              <a:srgbClr val="1296DB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Coordonnées GPS de l’utilisateur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Etat de la fonction « Recherche »</a:t>
            </a:r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773" y="-289951"/>
            <a:ext cx="3706373" cy="2526648"/>
          </a:xfrm>
          <a:prstGeom prst="rect">
            <a:avLst/>
          </a:prstGeom>
        </p:spPr>
      </p:pic>
      <p:grpSp>
        <p:nvGrpSpPr>
          <p:cNvPr id="16" name="Groupe 15"/>
          <p:cNvGrpSpPr/>
          <p:nvPr/>
        </p:nvGrpSpPr>
        <p:grpSpPr>
          <a:xfrm>
            <a:off x="6447292" y="2275064"/>
            <a:ext cx="5265839" cy="2138463"/>
            <a:chOff x="6075970" y="2611601"/>
            <a:chExt cx="5265839" cy="2138463"/>
          </a:xfrm>
        </p:grpSpPr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5970" y="2688335"/>
              <a:ext cx="1581119" cy="1581119"/>
            </a:xfrm>
            <a:prstGeom prst="rect">
              <a:avLst/>
            </a:prstGeom>
          </p:spPr>
        </p:pic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10132" y="2611601"/>
              <a:ext cx="5031677" cy="2138463"/>
            </a:xfrm>
            <a:prstGeom prst="rect">
              <a:avLst/>
            </a:prstGeom>
          </p:spPr>
        </p:pic>
      </p:grpSp>
      <p:grpSp>
        <p:nvGrpSpPr>
          <p:cNvPr id="19" name="Groupe 18"/>
          <p:cNvGrpSpPr/>
          <p:nvPr/>
        </p:nvGrpSpPr>
        <p:grpSpPr>
          <a:xfrm>
            <a:off x="265176" y="3502151"/>
            <a:ext cx="5084064" cy="2615785"/>
            <a:chOff x="265176" y="3502151"/>
            <a:chExt cx="5084064" cy="2615785"/>
          </a:xfrm>
        </p:grpSpPr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337" y="3502151"/>
              <a:ext cx="1409759" cy="1993062"/>
            </a:xfrm>
            <a:prstGeom prst="rect">
              <a:avLst/>
            </a:prstGeom>
          </p:spPr>
        </p:pic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176" y="4574498"/>
              <a:ext cx="5084064" cy="1543438"/>
            </a:xfrm>
            <a:prstGeom prst="rect">
              <a:avLst/>
            </a:prstGeom>
          </p:spPr>
        </p:pic>
      </p:grpSp>
      <p:pic>
        <p:nvPicPr>
          <p:cNvPr id="23" name="Imag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32" y="430754"/>
            <a:ext cx="1279253" cy="1085582"/>
          </a:xfrm>
          <a:prstGeom prst="rect">
            <a:avLst/>
          </a:prstGeom>
        </p:spPr>
      </p:pic>
      <p:sp>
        <p:nvSpPr>
          <p:cNvPr id="24" name="Flèche droite 23"/>
          <p:cNvSpPr/>
          <p:nvPr/>
        </p:nvSpPr>
        <p:spPr>
          <a:xfrm rot="13685930">
            <a:off x="6178166" y="1819168"/>
            <a:ext cx="866089" cy="402336"/>
          </a:xfrm>
          <a:prstGeom prst="rightArrow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Flèche droite 26"/>
          <p:cNvSpPr/>
          <p:nvPr/>
        </p:nvSpPr>
        <p:spPr>
          <a:xfrm rot="20981015">
            <a:off x="3227272" y="3254071"/>
            <a:ext cx="3209940" cy="402336"/>
          </a:xfrm>
          <a:prstGeom prst="rightArrow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Flèche droite 27"/>
          <p:cNvSpPr/>
          <p:nvPr/>
        </p:nvSpPr>
        <p:spPr>
          <a:xfrm rot="24480000">
            <a:off x="5757453" y="1984652"/>
            <a:ext cx="866089" cy="402336"/>
          </a:xfrm>
          <a:prstGeom prst="rightArrow">
            <a:avLst/>
          </a:prstGeom>
          <a:solidFill>
            <a:srgbClr val="1296DB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Double flèche horizontale 28"/>
          <p:cNvSpPr/>
          <p:nvPr/>
        </p:nvSpPr>
        <p:spPr>
          <a:xfrm rot="12120000">
            <a:off x="6806357" y="1491385"/>
            <a:ext cx="2584800" cy="403200"/>
          </a:xfrm>
          <a:prstGeom prst="leftRightArrow">
            <a:avLst/>
          </a:prstGeom>
          <a:solidFill>
            <a:srgbClr val="8D8D9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ED9EF-0A02-430A-B5A7-AE9B27F45947}" type="slidenum">
              <a:rPr lang="fr-FR" smtClean="0"/>
              <a:t>8</a:t>
            </a:fld>
            <a:endParaRPr lang="fr-FR"/>
          </a:p>
        </p:txBody>
      </p:sp>
      <p:sp>
        <p:nvSpPr>
          <p:cNvPr id="22" name="Titre 1"/>
          <p:cNvSpPr>
            <a:spLocks noGrp="1"/>
          </p:cNvSpPr>
          <p:nvPr>
            <p:ph type="title"/>
          </p:nvPr>
        </p:nvSpPr>
        <p:spPr>
          <a:xfrm>
            <a:off x="-95249" y="78795"/>
            <a:ext cx="3905250" cy="1683002"/>
          </a:xfrm>
        </p:spPr>
        <p:txBody>
          <a:bodyPr>
            <a:normAutofit/>
          </a:bodyPr>
          <a:lstStyle/>
          <a:p>
            <a:r>
              <a:rPr lang="fr-FR" sz="4200" b="1" dirty="0"/>
              <a:t>3-Présentation </a:t>
            </a:r>
            <a:r>
              <a:rPr lang="fr-FR" sz="4200" b="1" dirty="0" smtClean="0"/>
              <a:t/>
            </a:r>
            <a:br>
              <a:rPr lang="fr-FR" sz="4200" b="1" dirty="0" smtClean="0"/>
            </a:br>
            <a:r>
              <a:rPr lang="fr-FR" sz="4200" b="1" dirty="0" smtClean="0"/>
              <a:t>générale</a:t>
            </a:r>
            <a:endParaRPr lang="fr-FR" sz="4200" b="1" dirty="0"/>
          </a:p>
        </p:txBody>
      </p:sp>
    </p:spTree>
    <p:extLst>
      <p:ext uri="{BB962C8B-B14F-4D97-AF65-F5344CB8AC3E}">
        <p14:creationId xmlns:p14="http://schemas.microsoft.com/office/powerpoint/2010/main" val="135568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6120867" y="4466626"/>
            <a:ext cx="3815088" cy="646331"/>
          </a:xfrm>
          <a:prstGeom prst="rect">
            <a:avLst/>
          </a:prstGeom>
          <a:noFill/>
          <a:ln>
            <a:solidFill>
              <a:srgbClr val="71AC17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Temps de veille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Etat de la fonction « Recherche »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773" y="-289951"/>
            <a:ext cx="3706373" cy="2526648"/>
          </a:xfrm>
          <a:prstGeom prst="rect">
            <a:avLst/>
          </a:prstGeom>
        </p:spPr>
      </p:pic>
      <p:grpSp>
        <p:nvGrpSpPr>
          <p:cNvPr id="15" name="Groupe 14"/>
          <p:cNvGrpSpPr/>
          <p:nvPr/>
        </p:nvGrpSpPr>
        <p:grpSpPr>
          <a:xfrm>
            <a:off x="6447292" y="2275064"/>
            <a:ext cx="5265839" cy="2138463"/>
            <a:chOff x="6075970" y="2611601"/>
            <a:chExt cx="5265839" cy="2138463"/>
          </a:xfrm>
        </p:grpSpPr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5970" y="2688335"/>
              <a:ext cx="1581119" cy="1581119"/>
            </a:xfrm>
            <a:prstGeom prst="rect">
              <a:avLst/>
            </a:prstGeom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10132" y="2611601"/>
              <a:ext cx="5031677" cy="2138463"/>
            </a:xfrm>
            <a:prstGeom prst="rect">
              <a:avLst/>
            </a:prstGeom>
          </p:spPr>
        </p:pic>
      </p:grpSp>
      <p:grpSp>
        <p:nvGrpSpPr>
          <p:cNvPr id="18" name="Groupe 17"/>
          <p:cNvGrpSpPr/>
          <p:nvPr/>
        </p:nvGrpSpPr>
        <p:grpSpPr>
          <a:xfrm>
            <a:off x="265176" y="3502151"/>
            <a:ext cx="5084064" cy="2615785"/>
            <a:chOff x="265176" y="3502151"/>
            <a:chExt cx="5084064" cy="2615785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337" y="3502151"/>
              <a:ext cx="1409759" cy="1993062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176" y="4574498"/>
              <a:ext cx="5084064" cy="1543438"/>
            </a:xfrm>
            <a:prstGeom prst="rect">
              <a:avLst/>
            </a:prstGeom>
          </p:spPr>
        </p:pic>
      </p:grpSp>
      <p:pic>
        <p:nvPicPr>
          <p:cNvPr id="22" name="Imag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32" y="430754"/>
            <a:ext cx="1279253" cy="1085582"/>
          </a:xfrm>
          <a:prstGeom prst="rect">
            <a:avLst/>
          </a:prstGeom>
        </p:spPr>
      </p:pic>
      <p:sp>
        <p:nvSpPr>
          <p:cNvPr id="23" name="Flèche droite 22"/>
          <p:cNvSpPr/>
          <p:nvPr/>
        </p:nvSpPr>
        <p:spPr>
          <a:xfrm rot="13685930">
            <a:off x="6178166" y="1819168"/>
            <a:ext cx="866089" cy="402336"/>
          </a:xfrm>
          <a:prstGeom prst="rightArrow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Flèche droite 23"/>
          <p:cNvSpPr/>
          <p:nvPr/>
        </p:nvSpPr>
        <p:spPr>
          <a:xfrm rot="24480000">
            <a:off x="5757453" y="1984652"/>
            <a:ext cx="866089" cy="402336"/>
          </a:xfrm>
          <a:prstGeom prst="rightArrow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Flèche droite 25"/>
          <p:cNvSpPr/>
          <p:nvPr/>
        </p:nvSpPr>
        <p:spPr>
          <a:xfrm rot="20981015">
            <a:off x="3227272" y="3254071"/>
            <a:ext cx="3209940" cy="402336"/>
          </a:xfrm>
          <a:prstGeom prst="rightArrow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Flèche droite 26"/>
          <p:cNvSpPr/>
          <p:nvPr/>
        </p:nvSpPr>
        <p:spPr>
          <a:xfrm rot="31800000">
            <a:off x="3461434" y="3670688"/>
            <a:ext cx="3209940" cy="402336"/>
          </a:xfrm>
          <a:prstGeom prst="rightArrow">
            <a:avLst/>
          </a:prstGeom>
          <a:solidFill>
            <a:srgbClr val="71AC17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Double flèche horizontale 27"/>
          <p:cNvSpPr/>
          <p:nvPr/>
        </p:nvSpPr>
        <p:spPr>
          <a:xfrm rot="12120000">
            <a:off x="6806357" y="1491385"/>
            <a:ext cx="2584800" cy="403200"/>
          </a:xfrm>
          <a:prstGeom prst="leftRightArrow">
            <a:avLst/>
          </a:prstGeom>
          <a:solidFill>
            <a:srgbClr val="8D8D9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ED9EF-0A02-430A-B5A7-AE9B27F45947}" type="slidenum">
              <a:rPr lang="fr-FR" smtClean="0"/>
              <a:t>9</a:t>
            </a:fld>
            <a:endParaRPr lang="fr-FR"/>
          </a:p>
        </p:txBody>
      </p:sp>
      <p:sp>
        <p:nvSpPr>
          <p:cNvPr id="21" name="Titre 1"/>
          <p:cNvSpPr>
            <a:spLocks noGrp="1"/>
          </p:cNvSpPr>
          <p:nvPr>
            <p:ph type="title"/>
          </p:nvPr>
        </p:nvSpPr>
        <p:spPr>
          <a:xfrm>
            <a:off x="-95249" y="78795"/>
            <a:ext cx="3905250" cy="1683002"/>
          </a:xfrm>
        </p:spPr>
        <p:txBody>
          <a:bodyPr>
            <a:normAutofit/>
          </a:bodyPr>
          <a:lstStyle/>
          <a:p>
            <a:r>
              <a:rPr lang="fr-FR" sz="4200" b="1" dirty="0"/>
              <a:t>3-Présentation </a:t>
            </a:r>
            <a:r>
              <a:rPr lang="fr-FR" sz="4200" b="1" dirty="0" smtClean="0"/>
              <a:t/>
            </a:r>
            <a:br>
              <a:rPr lang="fr-FR" sz="4200" b="1" dirty="0" smtClean="0"/>
            </a:br>
            <a:r>
              <a:rPr lang="fr-FR" sz="4200" b="1" dirty="0" smtClean="0"/>
              <a:t>générale</a:t>
            </a:r>
            <a:endParaRPr lang="fr-FR" sz="4200" b="1" dirty="0"/>
          </a:p>
        </p:txBody>
      </p:sp>
    </p:spTree>
    <p:extLst>
      <p:ext uri="{BB962C8B-B14F-4D97-AF65-F5344CB8AC3E}">
        <p14:creationId xmlns:p14="http://schemas.microsoft.com/office/powerpoint/2010/main" val="330004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Ardois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TM04033929[[fn=Ardoise]]</Template>
  <TotalTime>356</TotalTime>
  <Words>675</Words>
  <Application>Microsoft Office PowerPoint</Application>
  <PresentationFormat>Grand écran</PresentationFormat>
  <Paragraphs>225</Paragraphs>
  <Slides>22</Slides>
  <Notes>22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Calisto MT</vt:lpstr>
      <vt:lpstr>Symbol</vt:lpstr>
      <vt:lpstr>Trebuchet MS</vt:lpstr>
      <vt:lpstr>Wingdings 2</vt:lpstr>
      <vt:lpstr>Ardoise</vt:lpstr>
      <vt:lpstr>Tracker GPS - LoRa</vt:lpstr>
      <vt:lpstr>Plan</vt:lpstr>
      <vt:lpstr>1 - Introduction</vt:lpstr>
      <vt:lpstr>2 - Objectifs</vt:lpstr>
      <vt:lpstr>3-Présentation  générale</vt:lpstr>
      <vt:lpstr>3-Présentation  générale</vt:lpstr>
      <vt:lpstr>3-Présentation  générale</vt:lpstr>
      <vt:lpstr>3-Présentation  générale</vt:lpstr>
      <vt:lpstr>3-Présentation  générale</vt:lpstr>
      <vt:lpstr>3-Présentation  générale</vt:lpstr>
      <vt:lpstr>4 - Diminution de la consommation</vt:lpstr>
      <vt:lpstr>4 - Diminution de la consommation</vt:lpstr>
      <vt:lpstr>4 - Diminution de la consommation</vt:lpstr>
      <vt:lpstr>4 - Diminution de la consommation</vt:lpstr>
      <vt:lpstr>5 - Augmentation de la portée</vt:lpstr>
      <vt:lpstr>5 - Augmentation de la portée</vt:lpstr>
      <vt:lpstr>6 - Balise plus compacte</vt:lpstr>
      <vt:lpstr>7 – Interface utilisateur</vt:lpstr>
      <vt:lpstr>8 – Test en extérieur</vt:lpstr>
      <vt:lpstr>8 – Test en extérieur</vt:lpstr>
      <vt:lpstr>9 – Conclusion</vt:lpstr>
      <vt:lpstr>Merci de votre attention   Des questions 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Tracker LoRa</dc:title>
  <dc:creator>Sofiane Mjabri</dc:creator>
  <cp:lastModifiedBy>Paul Baron</cp:lastModifiedBy>
  <cp:revision>142</cp:revision>
  <dcterms:created xsi:type="dcterms:W3CDTF">2019-01-08T13:28:31Z</dcterms:created>
  <dcterms:modified xsi:type="dcterms:W3CDTF">2019-01-08T19:28:35Z</dcterms:modified>
</cp:coreProperties>
</file>